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5"/>
  </p:handoutMasterIdLst>
  <p:sldIdLst>
    <p:sldId id="273" r:id="rId2"/>
    <p:sldId id="288" r:id="rId3"/>
    <p:sldId id="286" r:id="rId4"/>
    <p:sldId id="281" r:id="rId5"/>
    <p:sldId id="290" r:id="rId6"/>
    <p:sldId id="276" r:id="rId7"/>
    <p:sldId id="277" r:id="rId8"/>
    <p:sldId id="274" r:id="rId9"/>
    <p:sldId id="256" r:id="rId10"/>
    <p:sldId id="258" r:id="rId11"/>
    <p:sldId id="259" r:id="rId12"/>
    <p:sldId id="291" r:id="rId13"/>
    <p:sldId id="263" r:id="rId14"/>
    <p:sldId id="261" r:id="rId15"/>
    <p:sldId id="262" r:id="rId16"/>
    <p:sldId id="272" r:id="rId17"/>
    <p:sldId id="266" r:id="rId18"/>
    <p:sldId id="267" r:id="rId19"/>
    <p:sldId id="271" r:id="rId20"/>
    <p:sldId id="268" r:id="rId21"/>
    <p:sldId id="269" r:id="rId22"/>
    <p:sldId id="285" r:id="rId23"/>
    <p:sldId id="287" r:id="rId24"/>
  </p:sldIdLst>
  <p:sldSz cx="12192000" cy="6858000"/>
  <p:notesSz cx="7023100" cy="9309100"/>
  <p:embeddedFontLst>
    <p:embeddedFont>
      <p:font typeface="Futura Std Condensed Light" panose="020B0406020204030204" charset="0"/>
      <p:regular r:id="rId26"/>
      <p:italic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Futura Std Light" panose="020B0402020204020303" charset="0"/>
      <p:regular r:id="rId34"/>
      <p:italic r:id="rId35"/>
    </p:embeddedFont>
    <p:embeddedFont>
      <p:font typeface="Futura Std Medium" panose="020B0502020204020303" charset="0"/>
      <p:regular r:id="rId36"/>
      <p:bold r:id="rId37"/>
      <p:italic r:id="rId38"/>
      <p:boldItalic r:id="rId39"/>
    </p:embeddedFont>
    <p:embeddedFont>
      <p:font typeface="Futura Std Condensed" panose="020B050602020403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A5D"/>
    <a:srgbClr val="A71919"/>
    <a:srgbClr val="272827"/>
    <a:srgbClr val="404040"/>
    <a:srgbClr val="262726"/>
    <a:srgbClr val="006CA8"/>
    <a:srgbClr val="990000"/>
    <a:srgbClr val="C9CAC8"/>
    <a:srgbClr val="747678"/>
    <a:srgbClr val="00B3E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60"/>
  </p:normalViewPr>
  <p:slideViewPr>
    <p:cSldViewPr snapToGrid="0">
      <p:cViewPr varScale="1">
        <p:scale>
          <a:sx n="107" d="100"/>
          <a:sy n="107" d="100"/>
        </p:scale>
        <p:origin x="90" y="19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77310125378285E-2"/>
          <c:y val="0.1809283183168868"/>
          <c:w val="0.96156215277596202"/>
          <c:h val="0.79791242922142236"/>
        </c:manualLayout>
      </c:layout>
      <c:barChart>
        <c:barDir val="col"/>
        <c:grouping val="clustered"/>
        <c:varyColors val="0"/>
        <c:ser>
          <c:idx val="0"/>
          <c:order val="0"/>
          <c:tx>
            <c:strRef>
              <c:f>Sheet1!$C$1</c:f>
              <c:strCache>
                <c:ptCount val="1"/>
                <c:pt idx="0">
                  <c:v>Series 1</c:v>
                </c:pt>
              </c:strCache>
            </c:strRef>
          </c:tx>
          <c:spPr>
            <a:solidFill>
              <a:srgbClr val="006CA8"/>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lumMod val="95000"/>
                      </a:schemeClr>
                    </a:solidFill>
                    <a:latin typeface="Futura Std Condensed" panose="020B0506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numCache>
            </c:numRef>
          </c:cat>
          <c:val>
            <c:numRef>
              <c:f>Sheet1!$B$2:$B$4</c:f>
              <c:numCache>
                <c:formatCode>0%</c:formatCode>
                <c:ptCount val="3"/>
                <c:pt idx="0">
                  <c:v>0.53</c:v>
                </c:pt>
                <c:pt idx="1">
                  <c:v>0.35</c:v>
                </c:pt>
                <c:pt idx="2">
                  <c:v>0.6</c:v>
                </c:pt>
              </c:numCache>
            </c:numRef>
          </c:val>
          <c:extLst>
            <c:ext xmlns:c16="http://schemas.microsoft.com/office/drawing/2014/chart" uri="{C3380CC4-5D6E-409C-BE32-E72D297353CC}">
              <c16:uniqueId val="{00000000-2F54-4410-A662-32AA955E4528}"/>
            </c:ext>
          </c:extLst>
        </c:ser>
        <c:ser>
          <c:idx val="1"/>
          <c:order val="1"/>
          <c:tx>
            <c:strRef>
              <c:f>Sheet1!$B$1</c:f>
              <c:strCache>
                <c:ptCount val="1"/>
                <c:pt idx="0">
                  <c:v>Series 2</c:v>
                </c:pt>
              </c:strCache>
            </c:strRef>
          </c:tx>
          <c:spPr>
            <a:solidFill>
              <a:srgbClr val="99000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lumMod val="95000"/>
                      </a:schemeClr>
                    </a:solidFill>
                    <a:latin typeface="Futura Std Condensed" panose="020B0506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numCache>
            </c:numRef>
          </c:cat>
          <c:val>
            <c:numRef>
              <c:f>Sheet1!$C$2:$C$4</c:f>
              <c:numCache>
                <c:formatCode>0%</c:formatCode>
                <c:ptCount val="3"/>
                <c:pt idx="0">
                  <c:v>0.38</c:v>
                </c:pt>
                <c:pt idx="1">
                  <c:v>0.26</c:v>
                </c:pt>
                <c:pt idx="2">
                  <c:v>0.46</c:v>
                </c:pt>
              </c:numCache>
            </c:numRef>
          </c:val>
          <c:extLst>
            <c:ext xmlns:c16="http://schemas.microsoft.com/office/drawing/2014/chart" uri="{C3380CC4-5D6E-409C-BE32-E72D297353CC}">
              <c16:uniqueId val="{00000001-2F54-4410-A662-32AA955E4528}"/>
            </c:ext>
          </c:extLst>
        </c:ser>
        <c:dLbls>
          <c:showLegendKey val="0"/>
          <c:showVal val="0"/>
          <c:showCatName val="0"/>
          <c:showSerName val="0"/>
          <c:showPercent val="0"/>
          <c:showBubbleSize val="0"/>
        </c:dLbls>
        <c:gapWidth val="58"/>
        <c:overlap val="24"/>
        <c:axId val="32075136"/>
        <c:axId val="33490048"/>
      </c:barChart>
      <c:catAx>
        <c:axId val="32075136"/>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0" spcFirstLastPara="1" vertOverflow="ellipsis" wrap="square" anchor="t" anchorCtr="0"/>
          <a:lstStyle/>
          <a:p>
            <a:pPr>
              <a:defRPr sz="1200" b="0" i="0" u="none" strike="noStrike" kern="1200" cap="none" spc="20" normalizeH="0" baseline="0">
                <a:solidFill>
                  <a:schemeClr val="tx1">
                    <a:lumMod val="65000"/>
                    <a:lumOff val="35000"/>
                  </a:schemeClr>
                </a:solidFill>
                <a:latin typeface="Myriad Pro Light SemiCond" panose="020B0403030403020204" pitchFamily="34" charset="0"/>
                <a:ea typeface="+mn-ea"/>
                <a:cs typeface="+mn-cs"/>
              </a:defRPr>
            </a:pPr>
            <a:endParaRPr lang="en-US"/>
          </a:p>
        </c:txPr>
        <c:crossAx val="33490048"/>
        <c:crosses val="autoZero"/>
        <c:auto val="1"/>
        <c:lblAlgn val="ctr"/>
        <c:lblOffset val="100"/>
        <c:noMultiLvlLbl val="0"/>
      </c:catAx>
      <c:valAx>
        <c:axId val="33490048"/>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out"/>
        <c:minorTickMark val="none"/>
        <c:tickLblPos val="nextTo"/>
        <c:crossAx val="3207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9988469075192"/>
          <c:y val="0.18455628439763452"/>
          <c:w val="0.90792408956692916"/>
          <c:h val="0.75988098179866004"/>
        </c:manualLayout>
      </c:layout>
      <c:barChart>
        <c:barDir val="col"/>
        <c:grouping val="clustered"/>
        <c:varyColors val="0"/>
        <c:ser>
          <c:idx val="0"/>
          <c:order val="0"/>
          <c:tx>
            <c:strRef>
              <c:f>Sheet1!$B$1</c:f>
              <c:strCache>
                <c:ptCount val="1"/>
                <c:pt idx="0">
                  <c:v>16-17</c:v>
                </c:pt>
              </c:strCache>
            </c:strRef>
          </c:tx>
          <c:spPr>
            <a:solidFill>
              <a:srgbClr val="006CA8"/>
            </a:solidFill>
            <a:ln>
              <a:noFill/>
            </a:ln>
            <a:effectLst/>
          </c:spPr>
          <c:invertIfNegative val="0"/>
          <c:cat>
            <c:strRef>
              <c:f>Sheet1!$A$2:$A$3</c:f>
              <c:strCache>
                <c:ptCount val="2"/>
                <c:pt idx="0">
                  <c:v>Listed EvCC</c:v>
                </c:pt>
                <c:pt idx="1">
                  <c:v>Reviewed</c:v>
                </c:pt>
              </c:strCache>
            </c:strRef>
          </c:cat>
          <c:val>
            <c:numRef>
              <c:f>Sheet1!$B$2:$B$3</c:f>
              <c:numCache>
                <c:formatCode>General</c:formatCode>
                <c:ptCount val="2"/>
                <c:pt idx="0">
                  <c:v>8474</c:v>
                </c:pt>
                <c:pt idx="1">
                  <c:v>1988</c:v>
                </c:pt>
              </c:numCache>
            </c:numRef>
          </c:val>
          <c:extLst>
            <c:ext xmlns:c16="http://schemas.microsoft.com/office/drawing/2014/chart" uri="{C3380CC4-5D6E-409C-BE32-E72D297353CC}">
              <c16:uniqueId val="{00000000-C032-4D68-A6AA-3343EFD75091}"/>
            </c:ext>
          </c:extLst>
        </c:ser>
        <c:ser>
          <c:idx val="1"/>
          <c:order val="1"/>
          <c:tx>
            <c:strRef>
              <c:f>Sheet1!$C$1</c:f>
              <c:strCache>
                <c:ptCount val="1"/>
                <c:pt idx="0">
                  <c:v>17-18</c:v>
                </c:pt>
              </c:strCache>
            </c:strRef>
          </c:tx>
          <c:spPr>
            <a:solidFill>
              <a:srgbClr val="990000"/>
            </a:solidFill>
            <a:ln>
              <a:noFill/>
            </a:ln>
            <a:effectLst/>
          </c:spPr>
          <c:invertIfNegative val="0"/>
          <c:cat>
            <c:strRef>
              <c:f>Sheet1!$A$2:$A$3</c:f>
              <c:strCache>
                <c:ptCount val="2"/>
                <c:pt idx="0">
                  <c:v>Listed EvCC</c:v>
                </c:pt>
                <c:pt idx="1">
                  <c:v>Reviewed</c:v>
                </c:pt>
              </c:strCache>
            </c:strRef>
          </c:cat>
          <c:val>
            <c:numRef>
              <c:f>Sheet1!$C$2:$C$3</c:f>
              <c:numCache>
                <c:formatCode>General</c:formatCode>
                <c:ptCount val="2"/>
                <c:pt idx="0">
                  <c:v>9509</c:v>
                </c:pt>
                <c:pt idx="1">
                  <c:v>5721</c:v>
                </c:pt>
              </c:numCache>
            </c:numRef>
          </c:val>
          <c:extLst>
            <c:ext xmlns:c16="http://schemas.microsoft.com/office/drawing/2014/chart" uri="{C3380CC4-5D6E-409C-BE32-E72D297353CC}">
              <c16:uniqueId val="{00000001-C032-4D68-A6AA-3343EFD75091}"/>
            </c:ext>
          </c:extLst>
        </c:ser>
        <c:dLbls>
          <c:showLegendKey val="0"/>
          <c:showVal val="0"/>
          <c:showCatName val="0"/>
          <c:showSerName val="0"/>
          <c:showPercent val="0"/>
          <c:showBubbleSize val="0"/>
        </c:dLbls>
        <c:gapWidth val="199"/>
        <c:axId val="203695688"/>
        <c:axId val="203694376"/>
      </c:barChart>
      <c:catAx>
        <c:axId val="20369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tx1">
                    <a:lumMod val="75000"/>
                    <a:lumOff val="25000"/>
                  </a:schemeClr>
                </a:solidFill>
                <a:latin typeface="+mn-lt"/>
                <a:ea typeface="+mn-ea"/>
                <a:cs typeface="+mn-cs"/>
              </a:defRPr>
            </a:pPr>
            <a:endParaRPr lang="en-US"/>
          </a:p>
        </c:txPr>
        <c:crossAx val="203694376"/>
        <c:crosses val="autoZero"/>
        <c:auto val="1"/>
        <c:lblAlgn val="ctr"/>
        <c:lblOffset val="100"/>
        <c:noMultiLvlLbl val="0"/>
      </c:catAx>
      <c:valAx>
        <c:axId val="203694376"/>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203695688"/>
        <c:crosses val="autoZero"/>
        <c:crossBetween val="between"/>
      </c:valAx>
      <c:spPr>
        <a:noFill/>
        <a:ln>
          <a:noFill/>
        </a:ln>
        <a:effectLst/>
      </c:spPr>
    </c:plotArea>
    <c:legend>
      <c:legendPos val="t"/>
      <c:layout>
        <c:manualLayout>
          <c:xMode val="edge"/>
          <c:yMode val="edge"/>
          <c:x val="1.4287511575276234E-2"/>
          <c:y val="6.9587305522091844E-2"/>
          <c:w val="0.34438494870305703"/>
          <c:h val="6.6600322863936134E-2"/>
        </c:manualLayout>
      </c:layout>
      <c:overlay val="0"/>
      <c:spPr>
        <a:noFill/>
        <a:ln>
          <a:noFill/>
        </a:ln>
        <a:effectLst/>
      </c:spPr>
      <c:txPr>
        <a:bodyPr rot="0" spcFirstLastPara="1" vertOverflow="ellipsis" vert="horz" wrap="square" anchor="t" anchorCtr="0"/>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2" tIns="46221" rIns="92442" bIns="46221"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5773"/>
          </a:xfrm>
          <a:prstGeom prst="rect">
            <a:avLst/>
          </a:prstGeom>
        </p:spPr>
        <p:txBody>
          <a:bodyPr vert="horz" lIns="92442" tIns="46221" rIns="92442" bIns="46221" rtlCol="0"/>
          <a:lstStyle>
            <a:lvl1pPr algn="r">
              <a:defRPr sz="1200"/>
            </a:lvl1pPr>
          </a:lstStyle>
          <a:p>
            <a:fld id="{2971CA1F-6B79-488E-99A5-C4110DF4EDEB}" type="datetimeFigureOut">
              <a:rPr lang="en-US" smtClean="0"/>
              <a:t>9/8/2017</a:t>
            </a:fld>
            <a:endParaRPr lang="en-US"/>
          </a:p>
        </p:txBody>
      </p:sp>
      <p:sp>
        <p:nvSpPr>
          <p:cNvPr id="4" name="Footer Placeholder 3"/>
          <p:cNvSpPr>
            <a:spLocks noGrp="1"/>
          </p:cNvSpPr>
          <p:nvPr>
            <p:ph type="ftr" sz="quarter" idx="2"/>
          </p:nvPr>
        </p:nvSpPr>
        <p:spPr>
          <a:xfrm>
            <a:off x="0" y="8841740"/>
            <a:ext cx="3043343" cy="465773"/>
          </a:xfrm>
          <a:prstGeom prst="rect">
            <a:avLst/>
          </a:prstGeom>
        </p:spPr>
        <p:txBody>
          <a:bodyPr vert="horz" lIns="92442" tIns="46221" rIns="92442" bIns="46221"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1740"/>
            <a:ext cx="3043343" cy="465773"/>
          </a:xfrm>
          <a:prstGeom prst="rect">
            <a:avLst/>
          </a:prstGeom>
        </p:spPr>
        <p:txBody>
          <a:bodyPr vert="horz" lIns="92442" tIns="46221" rIns="92442" bIns="46221" rtlCol="0" anchor="b"/>
          <a:lstStyle>
            <a:lvl1pPr algn="r">
              <a:defRPr sz="1200"/>
            </a:lvl1pPr>
          </a:lstStyle>
          <a:p>
            <a:fld id="{56F38EA8-0961-4B30-AF50-82C1E3AFFFE3}" type="slidenum">
              <a:rPr lang="en-US" smtClean="0"/>
              <a:t>‹#›</a:t>
            </a:fld>
            <a:endParaRPr lang="en-US"/>
          </a:p>
        </p:txBody>
      </p:sp>
    </p:spTree>
    <p:extLst>
      <p:ext uri="{BB962C8B-B14F-4D97-AF65-F5344CB8AC3E}">
        <p14:creationId xmlns:p14="http://schemas.microsoft.com/office/powerpoint/2010/main" val="3738391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833BED-E207-4677-A5E2-EDC188F7A0A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66324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33BED-E207-4677-A5E2-EDC188F7A0A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259170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33BED-E207-4677-A5E2-EDC188F7A0A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417103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33BED-E207-4677-A5E2-EDC188F7A0A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49613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33BED-E207-4677-A5E2-EDC188F7A0A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200212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833BED-E207-4677-A5E2-EDC188F7A0A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109634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833BED-E207-4677-A5E2-EDC188F7A0A9}"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409259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833BED-E207-4677-A5E2-EDC188F7A0A9}"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308182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33BED-E207-4677-A5E2-EDC188F7A0A9}"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195672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33BED-E207-4677-A5E2-EDC188F7A0A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177769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33BED-E207-4677-A5E2-EDC188F7A0A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AAE2-E811-4714-9299-34750F1A320E}" type="slidenum">
              <a:rPr lang="en-US" smtClean="0"/>
              <a:t>‹#›</a:t>
            </a:fld>
            <a:endParaRPr lang="en-US"/>
          </a:p>
        </p:txBody>
      </p:sp>
    </p:spTree>
    <p:extLst>
      <p:ext uri="{BB962C8B-B14F-4D97-AF65-F5344CB8AC3E}">
        <p14:creationId xmlns:p14="http://schemas.microsoft.com/office/powerpoint/2010/main" val="385298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3">
                <a:lumMod val="20000"/>
                <a:lumOff val="80000"/>
              </a:schemeClr>
            </a:gs>
            <a:gs pos="69000">
              <a:schemeClr val="bg2"/>
            </a:gs>
            <a:gs pos="92000">
              <a:srgbClr val="C9CAC8">
                <a:alpha val="7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33BED-E207-4677-A5E2-EDC188F7A0A9}" type="datetimeFigureOut">
              <a:rPr lang="en-US" smtClean="0"/>
              <a:t>9/8/2017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AAE2-E811-4714-9299-34750F1A320E}" type="slidenum">
              <a:rPr lang="en-US" smtClean="0"/>
              <a:t>‹#›</a:t>
            </a:fld>
            <a:endParaRPr lang="en-US"/>
          </a:p>
        </p:txBody>
      </p:sp>
    </p:spTree>
    <p:extLst>
      <p:ext uri="{BB962C8B-B14F-4D97-AF65-F5344CB8AC3E}">
        <p14:creationId xmlns:p14="http://schemas.microsoft.com/office/powerpoint/2010/main" val="125944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558" y="2081719"/>
            <a:ext cx="5506791" cy="2169268"/>
          </a:xfrm>
        </p:spPr>
        <p:txBody>
          <a:bodyPr>
            <a:noAutofit/>
          </a:bodyPr>
          <a:lstStyle/>
          <a:p>
            <a:pPr algn="l"/>
            <a:r>
              <a:rPr lang="en-US" sz="5000" b="1" dirty="0" smtClean="0">
                <a:solidFill>
                  <a:srgbClr val="262726"/>
                </a:solidFill>
                <a:latin typeface="Futura Std Medium" panose="020B0502020204020303" pitchFamily="34" charset="0"/>
              </a:rPr>
              <a:t>S</a:t>
            </a:r>
            <a:r>
              <a:rPr lang="en-US" sz="4400" dirty="0" smtClean="0">
                <a:solidFill>
                  <a:srgbClr val="262726"/>
                </a:solidFill>
                <a:latin typeface="Futura Std Medium" panose="020B0502020204020303" pitchFamily="34" charset="0"/>
              </a:rPr>
              <a:t>trategic</a:t>
            </a:r>
            <a:r>
              <a:rPr lang="en-US" sz="4400" b="1" dirty="0" smtClean="0">
                <a:solidFill>
                  <a:srgbClr val="262726"/>
                </a:solidFill>
                <a:latin typeface="Futura Std Medium" panose="020B0502020204020303" pitchFamily="34" charset="0"/>
              </a:rPr>
              <a:t/>
            </a:r>
            <a:br>
              <a:rPr lang="en-US" sz="4400" b="1" dirty="0" smtClean="0">
                <a:solidFill>
                  <a:srgbClr val="262726"/>
                </a:solidFill>
                <a:latin typeface="Futura Std Medium" panose="020B0502020204020303" pitchFamily="34" charset="0"/>
              </a:rPr>
            </a:br>
            <a:r>
              <a:rPr lang="en-US" sz="5000" b="1" dirty="0" smtClean="0">
                <a:solidFill>
                  <a:srgbClr val="262726"/>
                </a:solidFill>
                <a:latin typeface="Futura Std Medium" panose="020B0502020204020303" pitchFamily="34" charset="0"/>
              </a:rPr>
              <a:t>E</a:t>
            </a:r>
            <a:r>
              <a:rPr lang="en-US" sz="4400" dirty="0" smtClean="0">
                <a:solidFill>
                  <a:srgbClr val="262726"/>
                </a:solidFill>
                <a:latin typeface="Futura Std Medium" panose="020B0502020204020303" pitchFamily="34" charset="0"/>
              </a:rPr>
              <a:t>nrollment</a:t>
            </a:r>
            <a:r>
              <a:rPr lang="en-US" sz="4400" b="1" dirty="0" smtClean="0">
                <a:solidFill>
                  <a:srgbClr val="262726"/>
                </a:solidFill>
                <a:latin typeface="Futura Std Medium" panose="020B0502020204020303" pitchFamily="34" charset="0"/>
              </a:rPr>
              <a:t/>
            </a:r>
            <a:br>
              <a:rPr lang="en-US" sz="4400" b="1" dirty="0" smtClean="0">
                <a:solidFill>
                  <a:srgbClr val="262726"/>
                </a:solidFill>
                <a:latin typeface="Futura Std Medium" panose="020B0502020204020303" pitchFamily="34" charset="0"/>
              </a:rPr>
            </a:br>
            <a:r>
              <a:rPr lang="en-US" sz="5000" b="1" dirty="0" smtClean="0">
                <a:solidFill>
                  <a:srgbClr val="262726"/>
                </a:solidFill>
                <a:latin typeface="Futura Std Medium" panose="020B0502020204020303" pitchFamily="34" charset="0"/>
              </a:rPr>
              <a:t>M</a:t>
            </a:r>
            <a:r>
              <a:rPr lang="en-US" sz="4400" dirty="0" smtClean="0">
                <a:solidFill>
                  <a:srgbClr val="262726"/>
                </a:solidFill>
                <a:latin typeface="Futura Std Medium" panose="020B0502020204020303" pitchFamily="34" charset="0"/>
              </a:rPr>
              <a:t>anagement</a:t>
            </a:r>
            <a:endParaRPr lang="en-US" sz="3200" dirty="0">
              <a:solidFill>
                <a:srgbClr val="262726"/>
              </a:solidFill>
              <a:latin typeface="Futura Std Medium" panose="020B0502020204020303" pitchFamily="34" charset="0"/>
            </a:endParaRPr>
          </a:p>
        </p:txBody>
      </p:sp>
      <p:sp>
        <p:nvSpPr>
          <p:cNvPr id="3" name="Subtitle 2"/>
          <p:cNvSpPr>
            <a:spLocks noGrp="1"/>
          </p:cNvSpPr>
          <p:nvPr>
            <p:ph type="subTitle" idx="1"/>
          </p:nvPr>
        </p:nvSpPr>
        <p:spPr>
          <a:xfrm>
            <a:off x="981558" y="4299627"/>
            <a:ext cx="6771792" cy="2049006"/>
          </a:xfrm>
        </p:spPr>
        <p:txBody>
          <a:bodyPr>
            <a:noAutofit/>
          </a:bodyPr>
          <a:lstStyle/>
          <a:p>
            <a:pPr algn="l"/>
            <a:endParaRPr lang="en-US" dirty="0" smtClean="0">
              <a:solidFill>
                <a:srgbClr val="272827"/>
              </a:solidFill>
              <a:latin typeface="Futura Std Medium" panose="020B0502020204020303" pitchFamily="34" charset="0"/>
            </a:endParaRPr>
          </a:p>
          <a:p>
            <a:pPr algn="l"/>
            <a:r>
              <a:rPr lang="en-US" sz="2600" b="1" dirty="0" smtClean="0">
                <a:solidFill>
                  <a:srgbClr val="272827"/>
                </a:solidFill>
                <a:latin typeface="Futura Std Medium" panose="020B0502020204020303" pitchFamily="34" charset="0"/>
              </a:rPr>
              <a:t>SEM GOAL:</a:t>
            </a:r>
          </a:p>
          <a:p>
            <a:pPr algn="l">
              <a:lnSpc>
                <a:spcPct val="100000"/>
              </a:lnSpc>
              <a:spcBef>
                <a:spcPts val="0"/>
              </a:spcBef>
            </a:pPr>
            <a:r>
              <a:rPr lang="en-US" dirty="0" smtClean="0">
                <a:solidFill>
                  <a:srgbClr val="272827"/>
                </a:solidFill>
                <a:latin typeface="Futura Std Light" panose="020B0402020204020303" pitchFamily="34" charset="0"/>
              </a:rPr>
              <a:t>A strong and growing pipeline of students enrolling in the institution that are served seamlessly en route to achieving their education and career goals.</a:t>
            </a:r>
            <a:r>
              <a:rPr lang="en-US" dirty="0">
                <a:solidFill>
                  <a:srgbClr val="272827"/>
                </a:solidFill>
                <a:latin typeface="Futura Std Medium" panose="020B0502020204020303" pitchFamily="34" charset="0"/>
              </a:rPr>
              <a:t/>
            </a:r>
            <a:br>
              <a:rPr lang="en-US" dirty="0">
                <a:solidFill>
                  <a:srgbClr val="272827"/>
                </a:solidFill>
                <a:latin typeface="Futura Std Medium" panose="020B0502020204020303" pitchFamily="34" charset="0"/>
              </a:rPr>
            </a:br>
            <a:endParaRPr lang="en-US" dirty="0">
              <a:solidFill>
                <a:srgbClr val="272827"/>
              </a:solidFill>
            </a:endParaRPr>
          </a:p>
        </p:txBody>
      </p:sp>
      <p:sp>
        <p:nvSpPr>
          <p:cNvPr id="4" name="Rectangle 3"/>
          <p:cNvSpPr/>
          <p:nvPr/>
        </p:nvSpPr>
        <p:spPr>
          <a:xfrm>
            <a:off x="8578362" y="0"/>
            <a:ext cx="3704492" cy="6858000"/>
          </a:xfrm>
          <a:prstGeom prst="rect">
            <a:avLst/>
          </a:prstGeom>
          <a:solidFill>
            <a:srgbClr val="A7191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025" y="473027"/>
            <a:ext cx="3970857" cy="1056248"/>
          </a:xfrm>
          <a:prstGeom prst="rect">
            <a:avLst/>
          </a:prstGeom>
        </p:spPr>
      </p:pic>
      <p:sp>
        <p:nvSpPr>
          <p:cNvPr id="8" name="Subtitle 2"/>
          <p:cNvSpPr txBox="1">
            <a:spLocks/>
          </p:cNvSpPr>
          <p:nvPr/>
        </p:nvSpPr>
        <p:spPr>
          <a:xfrm>
            <a:off x="8610980" y="2172917"/>
            <a:ext cx="2859315" cy="4383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solidFill>
                  <a:schemeClr val="bg1"/>
                </a:solidFill>
                <a:latin typeface="Futura Std Medium" panose="020B0502020204020303" pitchFamily="34" charset="0"/>
              </a:rPr>
              <a:t>  Attract</a:t>
            </a:r>
          </a:p>
          <a:p>
            <a:pPr algn="l"/>
            <a:endParaRPr lang="en-US" sz="3200" b="1" dirty="0" smtClean="0">
              <a:solidFill>
                <a:schemeClr val="bg1"/>
              </a:solidFill>
              <a:latin typeface="Futura Std Medium" panose="020B0502020204020303" pitchFamily="34" charset="0"/>
            </a:endParaRPr>
          </a:p>
          <a:p>
            <a:pPr algn="l"/>
            <a:r>
              <a:rPr lang="en-US" sz="3200" b="1" dirty="0" smtClean="0">
                <a:solidFill>
                  <a:schemeClr val="bg1"/>
                </a:solidFill>
                <a:latin typeface="Futura Std Medium" panose="020B0502020204020303" pitchFamily="34" charset="0"/>
              </a:rPr>
              <a:t>  Enroll</a:t>
            </a:r>
          </a:p>
          <a:p>
            <a:pPr algn="l"/>
            <a:endParaRPr lang="en-US" sz="3200" b="1" dirty="0" smtClean="0">
              <a:solidFill>
                <a:schemeClr val="bg1"/>
              </a:solidFill>
              <a:latin typeface="Futura Std Medium" panose="020B0502020204020303" pitchFamily="34" charset="0"/>
            </a:endParaRPr>
          </a:p>
          <a:p>
            <a:pPr algn="l"/>
            <a:r>
              <a:rPr lang="en-US" sz="3200" b="1" dirty="0" smtClean="0">
                <a:solidFill>
                  <a:schemeClr val="bg1"/>
                </a:solidFill>
                <a:latin typeface="Futura Std Medium" panose="020B0502020204020303" pitchFamily="34" charset="0"/>
              </a:rPr>
              <a:t>  Retain</a:t>
            </a:r>
          </a:p>
          <a:p>
            <a:pPr algn="l"/>
            <a:endParaRPr lang="en-US" sz="3200" b="1" dirty="0" smtClean="0">
              <a:solidFill>
                <a:schemeClr val="bg1"/>
              </a:solidFill>
              <a:latin typeface="Futura Std Medium" panose="020B0502020204020303" pitchFamily="34" charset="0"/>
            </a:endParaRPr>
          </a:p>
          <a:p>
            <a:pPr algn="l"/>
            <a:r>
              <a:rPr lang="en-US" sz="3200" b="1" dirty="0" smtClean="0">
                <a:solidFill>
                  <a:schemeClr val="bg1"/>
                </a:solidFill>
                <a:latin typeface="Futura Std Medium" panose="020B0502020204020303" pitchFamily="34" charset="0"/>
              </a:rPr>
              <a:t>  Complete</a:t>
            </a:r>
            <a:endParaRPr lang="en-US" sz="3200" b="1" dirty="0">
              <a:solidFill>
                <a:schemeClr val="bg1"/>
              </a:solidFill>
            </a:endParaRPr>
          </a:p>
        </p:txBody>
      </p:sp>
      <p:cxnSp>
        <p:nvCxnSpPr>
          <p:cNvPr id="7" name="Straight Connector 6"/>
          <p:cNvCxnSpPr/>
          <p:nvPr/>
        </p:nvCxnSpPr>
        <p:spPr>
          <a:xfrm>
            <a:off x="981558" y="4499043"/>
            <a:ext cx="603114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330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0">
              <a:schemeClr val="accent3">
                <a:lumMod val="20000"/>
                <a:lumOff val="80000"/>
              </a:schemeClr>
            </a:gs>
            <a:gs pos="69000">
              <a:schemeClr val="bg2"/>
            </a:gs>
            <a:gs pos="92000">
              <a:srgbClr val="C9CAC8">
                <a:alpha val="70000"/>
              </a:srgb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51414636"/>
              </p:ext>
            </p:extLst>
          </p:nvPr>
        </p:nvGraphicFramePr>
        <p:xfrm>
          <a:off x="82062" y="-148984"/>
          <a:ext cx="12027876" cy="604137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656492" y="304798"/>
            <a:ext cx="10400343" cy="111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FUNDING SCORECARD</a:t>
            </a:r>
          </a:p>
          <a:p>
            <a:r>
              <a:rPr lang="en-US" sz="2800" dirty="0" smtClean="0">
                <a:solidFill>
                  <a:srgbClr val="404040"/>
                </a:solidFill>
                <a:latin typeface="Futura Std Medium" panose="020B0502020204020303" pitchFamily="34" charset="0"/>
              </a:rPr>
              <a:t>FINANCIAL AID, GRANTS, &amp; SCHOLARSHIPS</a:t>
            </a:r>
            <a:endParaRPr lang="en-US" sz="2800" dirty="0">
              <a:solidFill>
                <a:srgbClr val="404040"/>
              </a:solidFill>
              <a:latin typeface="Futura Std Medium" panose="020B0502020204020303" pitchFamily="34" charset="0"/>
            </a:endParaRPr>
          </a:p>
        </p:txBody>
      </p:sp>
      <p:sp>
        <p:nvSpPr>
          <p:cNvPr id="3" name="TextBox 2"/>
          <p:cNvSpPr txBox="1"/>
          <p:nvPr/>
        </p:nvSpPr>
        <p:spPr>
          <a:xfrm>
            <a:off x="787893" y="5386886"/>
            <a:ext cx="1324710" cy="307777"/>
          </a:xfrm>
          <a:prstGeom prst="rect">
            <a:avLst/>
          </a:prstGeom>
          <a:noFill/>
        </p:spPr>
        <p:txBody>
          <a:bodyPr wrap="square" rtlCol="0">
            <a:spAutoFit/>
          </a:bodyPr>
          <a:lstStyle/>
          <a:p>
            <a:r>
              <a:rPr lang="en-US" sz="1400" dirty="0" smtClean="0">
                <a:solidFill>
                  <a:schemeClr val="bg1">
                    <a:lumMod val="85000"/>
                  </a:schemeClr>
                </a:solidFill>
                <a:latin typeface="Futura Std Medium" panose="020B0502020204020303" pitchFamily="34" charset="0"/>
              </a:rPr>
              <a:t>NATIONAL</a:t>
            </a:r>
            <a:endParaRPr lang="en-US" sz="1400" dirty="0">
              <a:solidFill>
                <a:schemeClr val="bg1">
                  <a:lumMod val="85000"/>
                </a:schemeClr>
              </a:solidFill>
              <a:latin typeface="Futura Std Medium" panose="020B0502020204020303" pitchFamily="34" charset="0"/>
            </a:endParaRPr>
          </a:p>
        </p:txBody>
      </p:sp>
      <p:sp>
        <p:nvSpPr>
          <p:cNvPr id="9" name="TextBox 8"/>
          <p:cNvSpPr txBox="1"/>
          <p:nvPr/>
        </p:nvSpPr>
        <p:spPr>
          <a:xfrm>
            <a:off x="2954216" y="5386886"/>
            <a:ext cx="832338" cy="307777"/>
          </a:xfrm>
          <a:prstGeom prst="rect">
            <a:avLst/>
          </a:prstGeom>
          <a:noFill/>
        </p:spPr>
        <p:txBody>
          <a:bodyPr wrap="square" rtlCol="0">
            <a:spAutoFit/>
          </a:bodyPr>
          <a:lstStyle/>
          <a:p>
            <a:r>
              <a:rPr lang="en-US" sz="1400" dirty="0" err="1" smtClean="0">
                <a:solidFill>
                  <a:schemeClr val="bg1">
                    <a:lumMod val="85000"/>
                  </a:schemeClr>
                </a:solidFill>
                <a:latin typeface="Futura Std Medium" panose="020B0502020204020303" pitchFamily="34" charset="0"/>
              </a:rPr>
              <a:t>EvCC</a:t>
            </a:r>
            <a:endParaRPr lang="en-US" sz="1400" dirty="0">
              <a:solidFill>
                <a:schemeClr val="bg1">
                  <a:lumMod val="85000"/>
                </a:schemeClr>
              </a:solidFill>
              <a:latin typeface="Futura Std Medium" panose="020B0502020204020303" pitchFamily="34" charset="0"/>
            </a:endParaRPr>
          </a:p>
        </p:txBody>
      </p:sp>
      <p:sp>
        <p:nvSpPr>
          <p:cNvPr id="12" name="TextBox 11"/>
          <p:cNvSpPr txBox="1"/>
          <p:nvPr/>
        </p:nvSpPr>
        <p:spPr>
          <a:xfrm>
            <a:off x="6792891" y="5386886"/>
            <a:ext cx="677663" cy="307777"/>
          </a:xfrm>
          <a:prstGeom prst="rect">
            <a:avLst/>
          </a:prstGeom>
          <a:noFill/>
        </p:spPr>
        <p:txBody>
          <a:bodyPr wrap="square" rtlCol="0">
            <a:spAutoFit/>
          </a:bodyPr>
          <a:lstStyle/>
          <a:p>
            <a:r>
              <a:rPr lang="en-US" sz="1400" dirty="0" err="1" smtClean="0">
                <a:solidFill>
                  <a:schemeClr val="bg1">
                    <a:lumMod val="85000"/>
                  </a:schemeClr>
                </a:solidFill>
                <a:latin typeface="Futura Std Medium" panose="020B0502020204020303" pitchFamily="34" charset="0"/>
              </a:rPr>
              <a:t>EvCC</a:t>
            </a:r>
            <a:endParaRPr lang="en-US" sz="1400" dirty="0">
              <a:solidFill>
                <a:schemeClr val="bg1">
                  <a:lumMod val="85000"/>
                </a:schemeClr>
              </a:solidFill>
              <a:latin typeface="Futura Std Medium" panose="020B0502020204020303" pitchFamily="34" charset="0"/>
            </a:endParaRPr>
          </a:p>
        </p:txBody>
      </p:sp>
      <p:sp>
        <p:nvSpPr>
          <p:cNvPr id="13" name="TextBox 12"/>
          <p:cNvSpPr txBox="1"/>
          <p:nvPr/>
        </p:nvSpPr>
        <p:spPr>
          <a:xfrm>
            <a:off x="10643410" y="5386886"/>
            <a:ext cx="698831" cy="307777"/>
          </a:xfrm>
          <a:prstGeom prst="rect">
            <a:avLst/>
          </a:prstGeom>
          <a:noFill/>
        </p:spPr>
        <p:txBody>
          <a:bodyPr wrap="square" rtlCol="0">
            <a:spAutoFit/>
          </a:bodyPr>
          <a:lstStyle/>
          <a:p>
            <a:r>
              <a:rPr lang="en-US" sz="1400" dirty="0" err="1" smtClean="0">
                <a:solidFill>
                  <a:schemeClr val="bg1">
                    <a:lumMod val="85000"/>
                  </a:schemeClr>
                </a:solidFill>
                <a:latin typeface="Futura Std Medium" panose="020B0502020204020303" pitchFamily="34" charset="0"/>
              </a:rPr>
              <a:t>EvCC</a:t>
            </a:r>
            <a:endParaRPr lang="en-US" sz="1400" dirty="0">
              <a:solidFill>
                <a:schemeClr val="bg1">
                  <a:lumMod val="85000"/>
                </a:schemeClr>
              </a:solidFill>
              <a:latin typeface="Futura Std Medium" panose="020B0502020204020303" pitchFamily="34" charset="0"/>
            </a:endParaRPr>
          </a:p>
        </p:txBody>
      </p:sp>
      <p:sp>
        <p:nvSpPr>
          <p:cNvPr id="14" name="TextBox 13"/>
          <p:cNvSpPr txBox="1"/>
          <p:nvPr/>
        </p:nvSpPr>
        <p:spPr>
          <a:xfrm>
            <a:off x="4632603" y="5386886"/>
            <a:ext cx="814040" cy="307777"/>
          </a:xfrm>
          <a:prstGeom prst="rect">
            <a:avLst/>
          </a:prstGeom>
          <a:noFill/>
        </p:spPr>
        <p:txBody>
          <a:bodyPr wrap="square" rtlCol="0">
            <a:spAutoFit/>
          </a:bodyPr>
          <a:lstStyle/>
          <a:p>
            <a:r>
              <a:rPr lang="en-US" sz="1400" dirty="0" smtClean="0">
                <a:solidFill>
                  <a:schemeClr val="bg1">
                    <a:lumMod val="85000"/>
                  </a:schemeClr>
                </a:solidFill>
                <a:latin typeface="Futura Std Medium" panose="020B0502020204020303" pitchFamily="34" charset="0"/>
              </a:rPr>
              <a:t>PEERS</a:t>
            </a:r>
            <a:endParaRPr lang="en-US" sz="1400" dirty="0">
              <a:solidFill>
                <a:schemeClr val="bg1">
                  <a:lumMod val="85000"/>
                </a:schemeClr>
              </a:solidFill>
              <a:latin typeface="Futura Std Medium" panose="020B0502020204020303" pitchFamily="34" charset="0"/>
            </a:endParaRPr>
          </a:p>
        </p:txBody>
      </p:sp>
      <p:sp>
        <p:nvSpPr>
          <p:cNvPr id="15" name="TextBox 14"/>
          <p:cNvSpPr txBox="1"/>
          <p:nvPr/>
        </p:nvSpPr>
        <p:spPr>
          <a:xfrm>
            <a:off x="8493537" y="5389787"/>
            <a:ext cx="908879" cy="307777"/>
          </a:xfrm>
          <a:prstGeom prst="rect">
            <a:avLst/>
          </a:prstGeom>
          <a:noFill/>
        </p:spPr>
        <p:txBody>
          <a:bodyPr wrap="square" rtlCol="0">
            <a:spAutoFit/>
          </a:bodyPr>
          <a:lstStyle/>
          <a:p>
            <a:r>
              <a:rPr lang="en-US" sz="1400" dirty="0" smtClean="0">
                <a:solidFill>
                  <a:schemeClr val="bg1">
                    <a:lumMod val="85000"/>
                  </a:schemeClr>
                </a:solidFill>
                <a:latin typeface="Futura Std Medium" panose="020B0502020204020303" pitchFamily="34" charset="0"/>
              </a:rPr>
              <a:t>PEERS</a:t>
            </a:r>
            <a:endParaRPr lang="en-US" sz="1400" dirty="0">
              <a:solidFill>
                <a:schemeClr val="bg1">
                  <a:lumMod val="85000"/>
                </a:schemeClr>
              </a:solidFill>
              <a:latin typeface="Futura Std Medium" panose="020B0502020204020303" pitchFamily="34" charset="0"/>
            </a:endParaRPr>
          </a:p>
        </p:txBody>
      </p:sp>
      <p:cxnSp>
        <p:nvCxnSpPr>
          <p:cNvPr id="5" name="Straight Connector 4"/>
          <p:cNvCxnSpPr/>
          <p:nvPr/>
        </p:nvCxnSpPr>
        <p:spPr>
          <a:xfrm>
            <a:off x="4067907" y="1746738"/>
            <a:ext cx="0" cy="3795372"/>
          </a:xfrm>
          <a:prstGeom prst="line">
            <a:avLst/>
          </a:prstGeom>
          <a:ln w="38100">
            <a:solidFill>
              <a:srgbClr val="C9CAC8"/>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7555" y="5795779"/>
            <a:ext cx="3549642" cy="584775"/>
          </a:xfrm>
          <a:prstGeom prst="rect">
            <a:avLst/>
          </a:prstGeom>
          <a:noFill/>
        </p:spPr>
        <p:txBody>
          <a:bodyPr wrap="square" rtlCol="0">
            <a:spAutoFit/>
          </a:bodyPr>
          <a:lstStyle/>
          <a:p>
            <a:r>
              <a:rPr lang="en-US" sz="1600" dirty="0" smtClean="0">
                <a:solidFill>
                  <a:schemeClr val="tx1">
                    <a:lumMod val="95000"/>
                    <a:lumOff val="5000"/>
                  </a:schemeClr>
                </a:solidFill>
                <a:latin typeface="Futura Std Medium" panose="020B0502020204020303" pitchFamily="34" charset="0"/>
              </a:rPr>
              <a:t>Students who say they “received quite a bit or very much” financial assistance</a:t>
            </a:r>
            <a:endParaRPr lang="en-US" sz="1600" dirty="0">
              <a:solidFill>
                <a:schemeClr val="tx1">
                  <a:lumMod val="95000"/>
                  <a:lumOff val="5000"/>
                </a:schemeClr>
              </a:solidFill>
              <a:latin typeface="Futura Std Medium" panose="020B0502020204020303" pitchFamily="34" charset="0"/>
            </a:endParaRPr>
          </a:p>
        </p:txBody>
      </p:sp>
      <p:sp>
        <p:nvSpPr>
          <p:cNvPr id="18" name="TextBox 17"/>
          <p:cNvSpPr txBox="1"/>
          <p:nvPr/>
        </p:nvSpPr>
        <p:spPr>
          <a:xfrm>
            <a:off x="4548555" y="5795778"/>
            <a:ext cx="3223846" cy="584775"/>
          </a:xfrm>
          <a:prstGeom prst="rect">
            <a:avLst/>
          </a:prstGeom>
          <a:noFill/>
        </p:spPr>
        <p:txBody>
          <a:bodyPr wrap="square" rtlCol="0">
            <a:spAutoFit/>
          </a:bodyPr>
          <a:lstStyle/>
          <a:p>
            <a:r>
              <a:rPr lang="en-US" sz="1600" dirty="0" smtClean="0">
                <a:solidFill>
                  <a:schemeClr val="tx1">
                    <a:lumMod val="95000"/>
                    <a:lumOff val="5000"/>
                  </a:schemeClr>
                </a:solidFill>
                <a:latin typeface="Futura Std Medium" panose="020B0502020204020303" pitchFamily="34" charset="0"/>
              </a:rPr>
              <a:t>First time, full-time degree-seeking students awarded</a:t>
            </a:r>
            <a:endParaRPr lang="en-US" sz="1600" dirty="0">
              <a:solidFill>
                <a:schemeClr val="tx1">
                  <a:lumMod val="95000"/>
                  <a:lumOff val="5000"/>
                </a:schemeClr>
              </a:solidFill>
              <a:latin typeface="Futura Std Medium" panose="020B0502020204020303" pitchFamily="34" charset="0"/>
            </a:endParaRPr>
          </a:p>
        </p:txBody>
      </p:sp>
      <p:sp>
        <p:nvSpPr>
          <p:cNvPr id="19" name="TextBox 18"/>
          <p:cNvSpPr txBox="1"/>
          <p:nvPr/>
        </p:nvSpPr>
        <p:spPr>
          <a:xfrm>
            <a:off x="8423200" y="5795779"/>
            <a:ext cx="2657082" cy="338554"/>
          </a:xfrm>
          <a:prstGeom prst="rect">
            <a:avLst/>
          </a:prstGeom>
          <a:noFill/>
        </p:spPr>
        <p:txBody>
          <a:bodyPr wrap="square" rtlCol="0">
            <a:spAutoFit/>
          </a:bodyPr>
          <a:lstStyle/>
          <a:p>
            <a:r>
              <a:rPr lang="en-US" sz="1600" dirty="0" smtClean="0">
                <a:solidFill>
                  <a:schemeClr val="tx1">
                    <a:lumMod val="95000"/>
                    <a:lumOff val="5000"/>
                  </a:schemeClr>
                </a:solidFill>
                <a:latin typeface="Futura Std Medium" panose="020B0502020204020303" pitchFamily="34" charset="0"/>
              </a:rPr>
              <a:t>All students awarded</a:t>
            </a:r>
            <a:endParaRPr lang="en-US" sz="1600" dirty="0">
              <a:solidFill>
                <a:schemeClr val="tx1">
                  <a:lumMod val="95000"/>
                  <a:lumOff val="5000"/>
                </a:schemeClr>
              </a:solidFill>
              <a:latin typeface="Futura Std Medium" panose="020B0502020204020303" pitchFamily="34" charset="0"/>
            </a:endParaRPr>
          </a:p>
        </p:txBody>
      </p:sp>
      <p:sp>
        <p:nvSpPr>
          <p:cNvPr id="20" name="TextBox 19"/>
          <p:cNvSpPr txBox="1"/>
          <p:nvPr/>
        </p:nvSpPr>
        <p:spPr>
          <a:xfrm>
            <a:off x="7131722" y="6257444"/>
            <a:ext cx="3111801" cy="276999"/>
          </a:xfrm>
          <a:prstGeom prst="rect">
            <a:avLst/>
          </a:prstGeom>
          <a:noFill/>
        </p:spPr>
        <p:txBody>
          <a:bodyPr wrap="square" rtlCol="0">
            <a:spAutoFit/>
          </a:bodyPr>
          <a:lstStyle/>
          <a:p>
            <a:r>
              <a:rPr lang="en-US" sz="1200" dirty="0" smtClean="0">
                <a:solidFill>
                  <a:schemeClr val="bg1">
                    <a:lumMod val="50000"/>
                  </a:schemeClr>
                </a:solidFill>
                <a:latin typeface="Futura Std Light" panose="020B0402020204020303" pitchFamily="34" charset="0"/>
              </a:rPr>
              <a:t>National data source: CSSE</a:t>
            </a:r>
            <a:endParaRPr lang="en-US" sz="1200" dirty="0">
              <a:solidFill>
                <a:schemeClr val="bg1">
                  <a:lumMod val="50000"/>
                </a:schemeClr>
              </a:solidFill>
              <a:latin typeface="Futura Std Light" panose="020B0402020204020303" pitchFamily="34" charset="0"/>
            </a:endParaRPr>
          </a:p>
        </p:txBody>
      </p:sp>
      <p:sp>
        <p:nvSpPr>
          <p:cNvPr id="21" name="TextBox 20"/>
          <p:cNvSpPr txBox="1"/>
          <p:nvPr/>
        </p:nvSpPr>
        <p:spPr>
          <a:xfrm>
            <a:off x="7131722" y="6499274"/>
            <a:ext cx="4848121" cy="276999"/>
          </a:xfrm>
          <a:prstGeom prst="rect">
            <a:avLst/>
          </a:prstGeom>
          <a:noFill/>
        </p:spPr>
        <p:txBody>
          <a:bodyPr wrap="square" rtlCol="0">
            <a:spAutoFit/>
          </a:bodyPr>
          <a:lstStyle/>
          <a:p>
            <a:r>
              <a:rPr lang="en-US" sz="1200" dirty="0" smtClean="0">
                <a:solidFill>
                  <a:schemeClr val="bg1">
                    <a:lumMod val="50000"/>
                  </a:schemeClr>
                </a:solidFill>
                <a:latin typeface="Futura Std Light" panose="020B0402020204020303" pitchFamily="34" charset="0"/>
              </a:rPr>
              <a:t>Peer data source: IPEDS data from </a:t>
            </a:r>
            <a:r>
              <a:rPr lang="en-US" sz="1200" dirty="0" err="1" smtClean="0">
                <a:solidFill>
                  <a:schemeClr val="bg1">
                    <a:lumMod val="50000"/>
                  </a:schemeClr>
                </a:solidFill>
                <a:latin typeface="Futura Std Light" panose="020B0402020204020303" pitchFamily="34" charset="0"/>
              </a:rPr>
              <a:t>EvCC</a:t>
            </a:r>
            <a:r>
              <a:rPr lang="en-US" sz="1200" dirty="0" smtClean="0">
                <a:solidFill>
                  <a:schemeClr val="bg1">
                    <a:lumMod val="50000"/>
                  </a:schemeClr>
                </a:solidFill>
                <a:latin typeface="Futura Std Light" panose="020B0402020204020303" pitchFamily="34" charset="0"/>
              </a:rPr>
              <a:t>, </a:t>
            </a:r>
            <a:r>
              <a:rPr lang="en-US" sz="1200" dirty="0" err="1" smtClean="0">
                <a:solidFill>
                  <a:schemeClr val="bg1">
                    <a:lumMod val="50000"/>
                  </a:schemeClr>
                </a:solidFill>
                <a:latin typeface="Futura Std Light" panose="020B0402020204020303" pitchFamily="34" charset="0"/>
              </a:rPr>
              <a:t>EdCC</a:t>
            </a:r>
            <a:r>
              <a:rPr lang="en-US" sz="1200" dirty="0" smtClean="0">
                <a:solidFill>
                  <a:schemeClr val="bg1">
                    <a:lumMod val="50000"/>
                  </a:schemeClr>
                </a:solidFill>
                <a:latin typeface="Futura Std Light" panose="020B0402020204020303" pitchFamily="34" charset="0"/>
              </a:rPr>
              <a:t>, Clark, TCC, GRC</a:t>
            </a:r>
            <a:endParaRPr lang="en-US" sz="1200" dirty="0">
              <a:solidFill>
                <a:schemeClr val="bg1">
                  <a:lumMod val="50000"/>
                </a:schemeClr>
              </a:solidFill>
              <a:latin typeface="Futura Std Light" panose="020B0402020204020303" pitchFamily="34" charset="0"/>
            </a:endParaRPr>
          </a:p>
        </p:txBody>
      </p:sp>
      <p:sp>
        <p:nvSpPr>
          <p:cNvPr id="22" name="TextBox 21"/>
          <p:cNvSpPr txBox="1"/>
          <p:nvPr/>
        </p:nvSpPr>
        <p:spPr>
          <a:xfrm>
            <a:off x="4337535" y="1802908"/>
            <a:ext cx="3931920" cy="923330"/>
          </a:xfrm>
          <a:prstGeom prst="rect">
            <a:avLst/>
          </a:prstGeom>
          <a:solidFill>
            <a:schemeClr val="tx1">
              <a:lumMod val="75000"/>
              <a:lumOff val="25000"/>
            </a:schemeClr>
          </a:solidFill>
        </p:spPr>
        <p:txBody>
          <a:bodyPr wrap="square" lIns="182880" tIns="91440" rIns="91440" bIns="91440" rtlCol="0" anchor="ctr">
            <a:spAutoFit/>
          </a:bodyPr>
          <a:lstStyle/>
          <a:p>
            <a:r>
              <a:rPr lang="en-US" sz="1600" dirty="0" smtClean="0">
                <a:solidFill>
                  <a:schemeClr val="bg1">
                    <a:lumMod val="95000"/>
                  </a:schemeClr>
                </a:solidFill>
                <a:latin typeface="Futura Std Medium" panose="020B0502020204020303" pitchFamily="34" charset="0"/>
              </a:rPr>
              <a:t>EvCC scores lower than peer colleges in average grants, scholarships, Federal student loans, and Pell Grants awarded.</a:t>
            </a:r>
            <a:endParaRPr lang="en-US" sz="1600" dirty="0">
              <a:solidFill>
                <a:schemeClr val="bg1">
                  <a:lumMod val="95000"/>
                </a:schemeClr>
              </a:solidFill>
              <a:latin typeface="Futura Std Medium" panose="020B0502020204020303" pitchFamily="34" charset="0"/>
            </a:endParaRPr>
          </a:p>
        </p:txBody>
      </p:sp>
    </p:spTree>
    <p:extLst>
      <p:ext uri="{BB962C8B-B14F-4D97-AF65-F5344CB8AC3E}">
        <p14:creationId xmlns:p14="http://schemas.microsoft.com/office/powerpoint/2010/main" val="1104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0">
              <a:schemeClr val="accent3">
                <a:lumMod val="20000"/>
                <a:lumOff val="80000"/>
              </a:schemeClr>
            </a:gs>
            <a:gs pos="69000">
              <a:schemeClr val="bg2"/>
            </a:gs>
            <a:gs pos="92000">
              <a:srgbClr val="C9CAC8">
                <a:alpha val="7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txBox="1">
            <a:spLocks/>
          </p:cNvSpPr>
          <p:nvPr/>
        </p:nvSpPr>
        <p:spPr>
          <a:xfrm>
            <a:off x="621323" y="702633"/>
            <a:ext cx="10564465" cy="75102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16800" b="1" dirty="0" smtClean="0">
                <a:solidFill>
                  <a:srgbClr val="272827"/>
                </a:solidFill>
                <a:latin typeface="Futura Std Medium" panose="020B0502020204020303" pitchFamily="34" charset="0"/>
              </a:rPr>
              <a:t>FUNDING OBJECTIVES</a:t>
            </a:r>
          </a:p>
        </p:txBody>
      </p:sp>
      <p:sp>
        <p:nvSpPr>
          <p:cNvPr id="4" name="TextBox 3"/>
          <p:cNvSpPr txBox="1"/>
          <p:nvPr/>
        </p:nvSpPr>
        <p:spPr>
          <a:xfrm>
            <a:off x="621323" y="1934306"/>
            <a:ext cx="797169" cy="769441"/>
          </a:xfrm>
          <a:prstGeom prst="rect">
            <a:avLst/>
          </a:prstGeom>
          <a:solidFill>
            <a:srgbClr val="A71919"/>
          </a:solidFill>
        </p:spPr>
        <p:txBody>
          <a:bodyPr wrap="square" lIns="0" tIns="0" rIns="0" bIns="0" rtlCol="0">
            <a:spAutoFit/>
          </a:bodyPr>
          <a:lstStyle/>
          <a:p>
            <a:pPr algn="ctr"/>
            <a:r>
              <a:rPr lang="en-US" sz="5000" dirty="0" smtClean="0">
                <a:solidFill>
                  <a:schemeClr val="bg1"/>
                </a:solidFill>
                <a:latin typeface="Times New Roman" panose="02020603050405020304" pitchFamily="18" charset="0"/>
                <a:cs typeface="Times New Roman" panose="02020603050405020304" pitchFamily="18" charset="0"/>
              </a:rPr>
              <a:t>1</a:t>
            </a:r>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06061" y="1928670"/>
            <a:ext cx="7650492" cy="830997"/>
          </a:xfrm>
          <a:prstGeom prst="rect">
            <a:avLst/>
          </a:prstGeom>
          <a:noFill/>
        </p:spPr>
        <p:txBody>
          <a:bodyPr wrap="none" rtlCol="0">
            <a:spAutoFit/>
          </a:bodyPr>
          <a:lstStyle/>
          <a:p>
            <a:r>
              <a:rPr lang="en-US" sz="2400" dirty="0" smtClean="0">
                <a:latin typeface="Futura Std Light" panose="020B0402020204020303" pitchFamily="34" charset="0"/>
              </a:rPr>
              <a:t>Process 6900 more financial aid applications per year, </a:t>
            </a:r>
          </a:p>
          <a:p>
            <a:r>
              <a:rPr lang="en-US" sz="2400" dirty="0" smtClean="0">
                <a:latin typeface="Futura Std Light" panose="020B0402020204020303" pitchFamily="34" charset="0"/>
              </a:rPr>
              <a:t>beginning FY 2017-18. (Currently going unprocessed.)</a:t>
            </a:r>
            <a:endParaRPr lang="en-US" sz="2400" dirty="0">
              <a:latin typeface="Futura Std Light" panose="020B0402020204020303" pitchFamily="34" charset="0"/>
            </a:endParaRPr>
          </a:p>
        </p:txBody>
      </p:sp>
      <p:sp>
        <p:nvSpPr>
          <p:cNvPr id="24" name="TextBox 23"/>
          <p:cNvSpPr txBox="1"/>
          <p:nvPr/>
        </p:nvSpPr>
        <p:spPr>
          <a:xfrm>
            <a:off x="621323" y="2837019"/>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2</a:t>
            </a:r>
          </a:p>
        </p:txBody>
      </p:sp>
      <p:sp>
        <p:nvSpPr>
          <p:cNvPr id="25" name="TextBox 24"/>
          <p:cNvSpPr txBox="1"/>
          <p:nvPr/>
        </p:nvSpPr>
        <p:spPr>
          <a:xfrm>
            <a:off x="1606061" y="2812962"/>
            <a:ext cx="9980617" cy="830997"/>
          </a:xfrm>
          <a:prstGeom prst="rect">
            <a:avLst/>
          </a:prstGeom>
          <a:noFill/>
        </p:spPr>
        <p:txBody>
          <a:bodyPr wrap="none" rtlCol="0">
            <a:spAutoFit/>
          </a:bodyPr>
          <a:lstStyle/>
          <a:p>
            <a:r>
              <a:rPr lang="en-US" sz="2400" dirty="0" smtClean="0">
                <a:latin typeface="Futura Std Light" panose="020B0402020204020303" pitchFamily="34" charset="0"/>
              </a:rPr>
              <a:t>Develop survey to assess students’ financial aid customer service experience </a:t>
            </a:r>
          </a:p>
          <a:p>
            <a:r>
              <a:rPr lang="en-US" sz="2400" dirty="0" smtClean="0">
                <a:latin typeface="Futura Std Light" panose="020B0402020204020303" pitchFamily="34" charset="0"/>
              </a:rPr>
              <a:t>from pre-admission to graduation</a:t>
            </a:r>
            <a:r>
              <a:rPr lang="en-US" sz="2400" smtClean="0">
                <a:latin typeface="Futura Std Light" panose="020B0402020204020303" pitchFamily="34" charset="0"/>
              </a:rPr>
              <a:t>. Baseline </a:t>
            </a:r>
            <a:r>
              <a:rPr lang="en-US" sz="2400" dirty="0" smtClean="0">
                <a:latin typeface="Futura Std Light" panose="020B0402020204020303" pitchFamily="34" charset="0"/>
              </a:rPr>
              <a:t>and track scores by Fall, 2017. </a:t>
            </a:r>
            <a:endParaRPr lang="en-US" sz="2400" dirty="0">
              <a:latin typeface="Futura Std Light" panose="020B0402020204020303" pitchFamily="34" charset="0"/>
            </a:endParaRPr>
          </a:p>
        </p:txBody>
      </p:sp>
      <p:sp>
        <p:nvSpPr>
          <p:cNvPr id="26" name="TextBox 25"/>
          <p:cNvSpPr txBox="1"/>
          <p:nvPr/>
        </p:nvSpPr>
        <p:spPr>
          <a:xfrm>
            <a:off x="621323" y="3739732"/>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1606061" y="3733383"/>
            <a:ext cx="10508005" cy="830997"/>
          </a:xfrm>
          <a:prstGeom prst="rect">
            <a:avLst/>
          </a:prstGeom>
          <a:noFill/>
        </p:spPr>
        <p:txBody>
          <a:bodyPr wrap="none" rtlCol="0">
            <a:spAutoFit/>
          </a:bodyPr>
          <a:lstStyle/>
          <a:p>
            <a:r>
              <a:rPr lang="en-US" sz="2400" dirty="0" smtClean="0">
                <a:latin typeface="Futura Std Light" panose="020B0402020204020303" pitchFamily="34" charset="0"/>
              </a:rPr>
              <a:t>Award proactive micro-scholarships/grants to GED/HS21 completers and </a:t>
            </a:r>
          </a:p>
          <a:p>
            <a:r>
              <a:rPr lang="en-US" sz="2400" dirty="0" smtClean="0">
                <a:latin typeface="Futura Std Light" panose="020B0402020204020303" pitchFamily="34" charset="0"/>
              </a:rPr>
              <a:t>CHS</a:t>
            </a:r>
            <a:r>
              <a:rPr lang="en-US" sz="2400" dirty="0">
                <a:latin typeface="Futura Std Light" panose="020B0402020204020303" pitchFamily="34" charset="0"/>
              </a:rPr>
              <a:t> </a:t>
            </a:r>
            <a:r>
              <a:rPr lang="en-US" sz="2400" dirty="0" smtClean="0">
                <a:latin typeface="Futura Std Light" panose="020B0402020204020303" pitchFamily="34" charset="0"/>
              </a:rPr>
              <a:t>tuition waiver recipients to encourage matriculation to EvCC by Fall, 2017.</a:t>
            </a:r>
            <a:endParaRPr lang="en-US" sz="2400" dirty="0">
              <a:latin typeface="Futura Std Light" panose="020B0402020204020303" pitchFamily="34" charset="0"/>
            </a:endParaRPr>
          </a:p>
        </p:txBody>
      </p:sp>
      <p:sp>
        <p:nvSpPr>
          <p:cNvPr id="28" name="TextBox 27"/>
          <p:cNvSpPr txBox="1"/>
          <p:nvPr/>
        </p:nvSpPr>
        <p:spPr>
          <a:xfrm>
            <a:off x="621323" y="4642445"/>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4</a:t>
            </a:r>
          </a:p>
        </p:txBody>
      </p:sp>
      <p:sp>
        <p:nvSpPr>
          <p:cNvPr id="29" name="TextBox 28"/>
          <p:cNvSpPr txBox="1"/>
          <p:nvPr/>
        </p:nvSpPr>
        <p:spPr>
          <a:xfrm>
            <a:off x="1606061" y="4654219"/>
            <a:ext cx="8156400" cy="830997"/>
          </a:xfrm>
          <a:prstGeom prst="rect">
            <a:avLst/>
          </a:prstGeom>
          <a:noFill/>
        </p:spPr>
        <p:txBody>
          <a:bodyPr wrap="none" rtlCol="0">
            <a:spAutoFit/>
          </a:bodyPr>
          <a:lstStyle/>
          <a:p>
            <a:r>
              <a:rPr lang="en-US" sz="2400" dirty="0" smtClean="0">
                <a:latin typeface="Futura Std Light" panose="020B0402020204020303" pitchFamily="34" charset="0"/>
              </a:rPr>
              <a:t>Double Foundation scholarships in 5 years </a:t>
            </a:r>
            <a:r>
              <a:rPr lang="en-US" sz="2400" dirty="0">
                <a:latin typeface="Futura Std Light" panose="020B0402020204020303" pitchFamily="34" charset="0"/>
              </a:rPr>
              <a:t>(</a:t>
            </a:r>
            <a:r>
              <a:rPr lang="en-US" sz="2400" dirty="0" smtClean="0">
                <a:latin typeface="Futura Std Light" panose="020B0402020204020303" pitchFamily="34" charset="0"/>
              </a:rPr>
              <a:t>2017-2022), from</a:t>
            </a:r>
          </a:p>
          <a:p>
            <a:r>
              <a:rPr lang="en-US" sz="2400" dirty="0" smtClean="0">
                <a:latin typeface="Futura Std Light" panose="020B0402020204020303" pitchFamily="34" charset="0"/>
              </a:rPr>
              <a:t>$190,000 to $380,000.</a:t>
            </a:r>
            <a:endParaRPr lang="en-US" sz="2400" dirty="0">
              <a:latin typeface="Futura Std Light" panose="020B0402020204020303" pitchFamily="34" charset="0"/>
            </a:endParaRPr>
          </a:p>
        </p:txBody>
      </p:sp>
      <p:sp>
        <p:nvSpPr>
          <p:cNvPr id="30" name="TextBox 29"/>
          <p:cNvSpPr txBox="1"/>
          <p:nvPr/>
        </p:nvSpPr>
        <p:spPr>
          <a:xfrm>
            <a:off x="621323" y="5545158"/>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5</a:t>
            </a:r>
          </a:p>
        </p:txBody>
      </p:sp>
      <p:sp>
        <p:nvSpPr>
          <p:cNvPr id="31" name="TextBox 30"/>
          <p:cNvSpPr txBox="1"/>
          <p:nvPr/>
        </p:nvSpPr>
        <p:spPr>
          <a:xfrm>
            <a:off x="1606061" y="5562008"/>
            <a:ext cx="9382697" cy="830997"/>
          </a:xfrm>
          <a:prstGeom prst="rect">
            <a:avLst/>
          </a:prstGeom>
          <a:noFill/>
        </p:spPr>
        <p:txBody>
          <a:bodyPr wrap="none" rtlCol="0">
            <a:spAutoFit/>
          </a:bodyPr>
          <a:lstStyle/>
          <a:p>
            <a:r>
              <a:rPr lang="en-US" sz="2400" dirty="0" smtClean="0">
                <a:latin typeface="Futura Std Light" panose="020B0402020204020303" pitchFamily="34" charset="0"/>
              </a:rPr>
              <a:t>Review </a:t>
            </a:r>
            <a:r>
              <a:rPr lang="en-US" sz="2400" dirty="0">
                <a:latin typeface="Futura Std Light" panose="020B0402020204020303" pitchFamily="34" charset="0"/>
              </a:rPr>
              <a:t>foundation </a:t>
            </a:r>
            <a:r>
              <a:rPr lang="en-US" sz="2400" dirty="0" smtClean="0">
                <a:latin typeface="Futura Std Light" panose="020B0402020204020303" pitchFamily="34" charset="0"/>
              </a:rPr>
              <a:t>and financial aid policies, procedures, and practices</a:t>
            </a:r>
          </a:p>
          <a:p>
            <a:r>
              <a:rPr lang="en-US" sz="2400" dirty="0">
                <a:latin typeface="Futura Std Light" panose="020B0402020204020303" pitchFamily="34" charset="0"/>
              </a:rPr>
              <a:t>w</a:t>
            </a:r>
            <a:r>
              <a:rPr lang="en-US" sz="2400" dirty="0" smtClean="0">
                <a:latin typeface="Futura Std Light" panose="020B0402020204020303" pitchFamily="34" charset="0"/>
              </a:rPr>
              <a:t>ith an equity lens, adjusting as needed, Spring 2017 -- Spring 2018.</a:t>
            </a:r>
            <a:endParaRPr lang="en-US" sz="2400" dirty="0">
              <a:latin typeface="Futura Std Light" panose="020B0402020204020303"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Tree>
    <p:extLst>
      <p:ext uri="{BB962C8B-B14F-4D97-AF65-F5344CB8AC3E}">
        <p14:creationId xmlns:p14="http://schemas.microsoft.com/office/powerpoint/2010/main" val="318733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2" y="302287"/>
            <a:ext cx="10958384" cy="1325563"/>
          </a:xfrm>
        </p:spPr>
        <p:txBody>
          <a:bodyPr>
            <a:normAutofit/>
          </a:bodyPr>
          <a:lstStyle/>
          <a:p>
            <a:r>
              <a:rPr lang="en-US" sz="4200" b="1" dirty="0" smtClean="0">
                <a:solidFill>
                  <a:srgbClr val="272827"/>
                </a:solidFill>
                <a:latin typeface="Futura Std Medium" panose="020B0502020204020303" pitchFamily="34" charset="0"/>
              </a:rPr>
              <a:t>STUDENT FUNDING </a:t>
            </a:r>
            <a:br>
              <a:rPr lang="en-US" sz="4200" b="1" dirty="0" smtClean="0">
                <a:solidFill>
                  <a:srgbClr val="272827"/>
                </a:solidFill>
                <a:latin typeface="Futura Std Medium" panose="020B0502020204020303" pitchFamily="34" charset="0"/>
              </a:rPr>
            </a:br>
            <a:r>
              <a:rPr lang="en-US" sz="4200" b="1" dirty="0" smtClean="0">
                <a:solidFill>
                  <a:srgbClr val="272827"/>
                </a:solidFill>
                <a:latin typeface="Futura Std Medium" panose="020B0502020204020303" pitchFamily="34" charset="0"/>
              </a:rPr>
              <a:t>EARLY RESULTS</a:t>
            </a:r>
            <a:endParaRPr lang="en-US" sz="4200" b="1" dirty="0">
              <a:solidFill>
                <a:srgbClr val="272827"/>
              </a:solidFill>
              <a:latin typeface="Futura Std Medium" panose="020B0502020204020303" pitchFamily="34" charset="0"/>
            </a:endParaRPr>
          </a:p>
        </p:txBody>
      </p:sp>
      <p:sp>
        <p:nvSpPr>
          <p:cNvPr id="3" name="Content Placeholder 2"/>
          <p:cNvSpPr>
            <a:spLocks noGrp="1"/>
          </p:cNvSpPr>
          <p:nvPr>
            <p:ph idx="1"/>
          </p:nvPr>
        </p:nvSpPr>
        <p:spPr>
          <a:xfrm>
            <a:off x="469558" y="1851744"/>
            <a:ext cx="6240162" cy="4511988"/>
          </a:xfrm>
        </p:spPr>
        <p:txBody>
          <a:bodyPr>
            <a:normAutofit/>
          </a:bodyPr>
          <a:lstStyle/>
          <a:p>
            <a:pPr marL="0" indent="0">
              <a:buNone/>
            </a:pPr>
            <a:r>
              <a:rPr lang="en-US" sz="3200" b="1" dirty="0" smtClean="0">
                <a:solidFill>
                  <a:srgbClr val="A71919"/>
                </a:solidFill>
                <a:latin typeface="Futura Std Medium" panose="020B0502020204020303" pitchFamily="34" charset="0"/>
              </a:rPr>
              <a:t>Financial Aid Applications</a:t>
            </a:r>
          </a:p>
          <a:p>
            <a:pPr>
              <a:lnSpc>
                <a:spcPct val="120000"/>
              </a:lnSpc>
              <a:spcBef>
                <a:spcPts val="0"/>
              </a:spcBef>
              <a:spcAft>
                <a:spcPts val="600"/>
              </a:spcAft>
              <a:buFont typeface="Wingdings" panose="05000000000000000000" pitchFamily="2" charset="2"/>
              <a:buChar char="§"/>
            </a:pPr>
            <a:r>
              <a:rPr lang="en-US" sz="1800" dirty="0" smtClean="0">
                <a:latin typeface="Futura Std Light" panose="020B0402020204020303" pitchFamily="34" charset="0"/>
              </a:rPr>
              <a:t>Students who listed </a:t>
            </a:r>
            <a:r>
              <a:rPr lang="en-US" sz="1800" dirty="0" err="1" smtClean="0">
                <a:latin typeface="Futura Std Light" panose="020B0402020204020303" pitchFamily="34" charset="0"/>
              </a:rPr>
              <a:t>EvCC</a:t>
            </a:r>
            <a:r>
              <a:rPr lang="en-US" sz="1800" dirty="0" smtClean="0">
                <a:latin typeface="Futura Std Light" panose="020B0402020204020303" pitchFamily="34" charset="0"/>
              </a:rPr>
              <a:t> on FAFSAs increased 12%</a:t>
            </a:r>
          </a:p>
          <a:p>
            <a:pPr>
              <a:lnSpc>
                <a:spcPct val="120000"/>
              </a:lnSpc>
              <a:spcBef>
                <a:spcPts val="0"/>
              </a:spcBef>
              <a:spcAft>
                <a:spcPts val="600"/>
              </a:spcAft>
              <a:buFont typeface="Wingdings" panose="05000000000000000000" pitchFamily="2" charset="2"/>
              <a:buChar char="§"/>
            </a:pPr>
            <a:r>
              <a:rPr lang="en-US" sz="1800" dirty="0" smtClean="0">
                <a:latin typeface="Futura Std Light" panose="020B0402020204020303" pitchFamily="34" charset="0"/>
              </a:rPr>
              <a:t>FAFSAs reviewed increased from 1988 to 5721</a:t>
            </a:r>
            <a:endParaRPr lang="en-US" sz="1800" dirty="0" smtClean="0">
              <a:solidFill>
                <a:srgbClr val="272827"/>
              </a:solidFill>
              <a:latin typeface="Futura Std Light" panose="020B0402020204020303" pitchFamily="34" charset="0"/>
            </a:endParaRPr>
          </a:p>
          <a:p>
            <a:pPr marL="0" indent="0">
              <a:lnSpc>
                <a:spcPct val="110000"/>
              </a:lnSpc>
              <a:buNone/>
            </a:pPr>
            <a:r>
              <a:rPr lang="en-US" sz="3200" b="1" dirty="0" smtClean="0">
                <a:solidFill>
                  <a:srgbClr val="A71919"/>
                </a:solidFill>
                <a:latin typeface="Futura Std Medium" panose="020B0502020204020303" pitchFamily="34" charset="0"/>
              </a:rPr>
              <a:t>New Micro-Scholarships</a:t>
            </a:r>
          </a:p>
          <a:p>
            <a:pPr>
              <a:lnSpc>
                <a:spcPct val="120000"/>
              </a:lnSpc>
              <a:spcBef>
                <a:spcPts val="0"/>
              </a:spcBef>
              <a:spcAft>
                <a:spcPts val="600"/>
              </a:spcAft>
              <a:buFont typeface="Wingdings" panose="05000000000000000000" pitchFamily="2" charset="2"/>
              <a:buChar char="§"/>
            </a:pPr>
            <a:r>
              <a:rPr lang="en-US" sz="1900" dirty="0" smtClean="0">
                <a:latin typeface="Futura Std Light" panose="020B0402020204020303" pitchFamily="34" charset="0"/>
              </a:rPr>
              <a:t>Tuition waived for one course each quarter in first year</a:t>
            </a:r>
          </a:p>
          <a:p>
            <a:pPr>
              <a:lnSpc>
                <a:spcPct val="120000"/>
              </a:lnSpc>
              <a:spcBef>
                <a:spcPts val="0"/>
              </a:spcBef>
              <a:spcAft>
                <a:spcPts val="600"/>
              </a:spcAft>
              <a:buFont typeface="Wingdings" panose="05000000000000000000" pitchFamily="2" charset="2"/>
              <a:buChar char="§"/>
            </a:pPr>
            <a:r>
              <a:rPr lang="en-US" sz="1900" dirty="0" smtClean="0">
                <a:latin typeface="Futura Std Light" panose="020B0402020204020303" pitchFamily="34" charset="0"/>
              </a:rPr>
              <a:t>65 awards accepted by low-income high school students</a:t>
            </a:r>
          </a:p>
          <a:p>
            <a:pPr marL="0" indent="0">
              <a:lnSpc>
                <a:spcPct val="120000"/>
              </a:lnSpc>
              <a:buNone/>
            </a:pPr>
            <a:r>
              <a:rPr lang="en-US" sz="3200" b="1" dirty="0" smtClean="0">
                <a:solidFill>
                  <a:srgbClr val="A71919"/>
                </a:solidFill>
                <a:latin typeface="Futura Std Medium" panose="020B0502020204020303" pitchFamily="34" charset="0"/>
              </a:rPr>
              <a:t>Student Experience Survey</a:t>
            </a:r>
            <a:endParaRPr lang="en-US" sz="3200" b="1" dirty="0">
              <a:solidFill>
                <a:srgbClr val="A71919"/>
              </a:solidFill>
              <a:latin typeface="Futura Std Medium" panose="020B0502020204020303" pitchFamily="34" charset="0"/>
            </a:endParaRPr>
          </a:p>
          <a:p>
            <a:pPr>
              <a:lnSpc>
                <a:spcPct val="120000"/>
              </a:lnSpc>
              <a:spcBef>
                <a:spcPts val="0"/>
              </a:spcBef>
              <a:spcAft>
                <a:spcPts val="600"/>
              </a:spcAft>
              <a:buFont typeface="Wingdings" panose="05000000000000000000" pitchFamily="2" charset="2"/>
              <a:buChar char="§"/>
            </a:pPr>
            <a:r>
              <a:rPr lang="en-US" sz="1900" dirty="0">
                <a:latin typeface="Futura Std Light" panose="020B0402020204020303" pitchFamily="34" charset="0"/>
              </a:rPr>
              <a:t>Goal to survey at least </a:t>
            </a:r>
            <a:r>
              <a:rPr lang="en-US" sz="1900" dirty="0" smtClean="0">
                <a:latin typeface="Futura Std Light" panose="020B0402020204020303" pitchFamily="34" charset="0"/>
              </a:rPr>
              <a:t>1,000 financial aid students </a:t>
            </a:r>
          </a:p>
          <a:p>
            <a:pPr>
              <a:lnSpc>
                <a:spcPct val="120000"/>
              </a:lnSpc>
              <a:spcBef>
                <a:spcPts val="0"/>
              </a:spcBef>
              <a:spcAft>
                <a:spcPts val="600"/>
              </a:spcAft>
              <a:buFont typeface="Wingdings" panose="05000000000000000000" pitchFamily="2" charset="2"/>
              <a:buChar char="§"/>
            </a:pPr>
            <a:r>
              <a:rPr lang="en-US" sz="1900" dirty="0" smtClean="0">
                <a:latin typeface="Futura Std Light" panose="020B0402020204020303" pitchFamily="34" charset="0"/>
              </a:rPr>
              <a:t>Survey </a:t>
            </a:r>
            <a:r>
              <a:rPr lang="en-US" sz="1900" dirty="0">
                <a:latin typeface="Futura Std Light" panose="020B0402020204020303" pitchFamily="34" charset="0"/>
              </a:rPr>
              <a:t>will go out 3rd week of Fall </a:t>
            </a:r>
            <a:r>
              <a:rPr lang="en-US" sz="1900" dirty="0" smtClean="0">
                <a:latin typeface="Futura Std Light" panose="020B0402020204020303" pitchFamily="34" charset="0"/>
              </a:rPr>
              <a:t>quarter </a:t>
            </a:r>
            <a:endParaRPr lang="en-US" dirty="0">
              <a:solidFill>
                <a:srgbClr val="272827"/>
              </a:solidFill>
              <a:latin typeface="Futura Std Light" panose="020B04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aphicFrame>
        <p:nvGraphicFramePr>
          <p:cNvPr id="8" name="Chart 7"/>
          <p:cNvGraphicFramePr/>
          <p:nvPr>
            <p:extLst/>
          </p:nvPr>
        </p:nvGraphicFramePr>
        <p:xfrm>
          <a:off x="6635578" y="1383744"/>
          <a:ext cx="5468552" cy="5292632"/>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9675341" y="2106852"/>
            <a:ext cx="1777315" cy="1563105"/>
          </a:xfrm>
          <a:prstGeom prst="ellipse">
            <a:avLst/>
          </a:prstGeom>
          <a:solidFill>
            <a:srgbClr val="006CA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en-US" sz="1500" dirty="0" smtClean="0">
                <a:solidFill>
                  <a:schemeClr val="bg1"/>
                </a:solidFill>
                <a:latin typeface="Futura Std Medium" panose="020B0502020204020303" pitchFamily="34" charset="0"/>
              </a:rPr>
              <a:t>FAFSA reviews </a:t>
            </a:r>
            <a:br>
              <a:rPr lang="en-US" sz="1500" dirty="0" smtClean="0">
                <a:solidFill>
                  <a:schemeClr val="bg1"/>
                </a:solidFill>
                <a:latin typeface="Futura Std Medium" panose="020B0502020204020303" pitchFamily="34" charset="0"/>
              </a:rPr>
            </a:br>
            <a:r>
              <a:rPr lang="en-US" sz="1500" dirty="0" smtClean="0">
                <a:solidFill>
                  <a:schemeClr val="bg1"/>
                </a:solidFill>
                <a:latin typeface="Futura Std Medium" panose="020B0502020204020303" pitchFamily="34" charset="0"/>
              </a:rPr>
              <a:t>increased by</a:t>
            </a:r>
          </a:p>
          <a:p>
            <a:pPr algn="ctr"/>
            <a:r>
              <a:rPr lang="en-US" sz="3000" b="1" dirty="0" smtClean="0">
                <a:solidFill>
                  <a:schemeClr val="bg1"/>
                </a:solidFill>
                <a:latin typeface="Futura Std Medium" panose="020B0502020204020303" pitchFamily="34" charset="0"/>
              </a:rPr>
              <a:t>188%</a:t>
            </a:r>
            <a:endParaRPr lang="en-US" sz="3000" b="1" dirty="0">
              <a:solidFill>
                <a:schemeClr val="bg1"/>
              </a:solidFill>
              <a:latin typeface="Futura Std Medium" panose="020B0502020204020303" pitchFamily="34" charset="0"/>
            </a:endParaRPr>
          </a:p>
        </p:txBody>
      </p:sp>
    </p:spTree>
    <p:extLst>
      <p:ext uri="{BB962C8B-B14F-4D97-AF65-F5344CB8AC3E}">
        <p14:creationId xmlns:p14="http://schemas.microsoft.com/office/powerpoint/2010/main" val="1517952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008" y="2585347"/>
            <a:ext cx="6729046" cy="1051336"/>
          </a:xfrm>
        </p:spPr>
        <p:txBody>
          <a:bodyPr>
            <a:noAutofit/>
          </a:bodyPr>
          <a:lstStyle/>
          <a:p>
            <a:pPr algn="l"/>
            <a:r>
              <a:rPr lang="en-US" sz="4200" b="1" dirty="0" smtClean="0">
                <a:solidFill>
                  <a:srgbClr val="262726"/>
                </a:solidFill>
                <a:latin typeface="Futura Std Medium" panose="020B0502020204020303" pitchFamily="34" charset="0"/>
              </a:rPr>
              <a:t>SEM FIRST FOCUS</a:t>
            </a:r>
            <a:r>
              <a:rPr lang="en-US" sz="4200" dirty="0" smtClean="0">
                <a:solidFill>
                  <a:srgbClr val="262726"/>
                </a:solidFill>
                <a:latin typeface="Futura Std Medium" panose="020B0502020204020303" pitchFamily="34" charset="0"/>
              </a:rPr>
              <a:t/>
            </a:r>
            <a:br>
              <a:rPr lang="en-US" sz="4200" dirty="0" smtClean="0">
                <a:solidFill>
                  <a:srgbClr val="262726"/>
                </a:solidFill>
                <a:latin typeface="Futura Std Medium" panose="020B0502020204020303" pitchFamily="34" charset="0"/>
              </a:rPr>
            </a:br>
            <a:r>
              <a:rPr lang="en-US" sz="4200" dirty="0" smtClean="0">
                <a:solidFill>
                  <a:srgbClr val="A71919"/>
                </a:solidFill>
                <a:latin typeface="Futura Std Medium" panose="020B0502020204020303" pitchFamily="34" charset="0"/>
              </a:rPr>
              <a:t>High School Outreach Goal</a:t>
            </a:r>
            <a:endParaRPr lang="en-US" sz="4200" dirty="0">
              <a:solidFill>
                <a:srgbClr val="A71919"/>
              </a:solidFill>
              <a:latin typeface="Futura Std Medium" panose="020B0502020204020303" pitchFamily="34" charset="0"/>
            </a:endParaRPr>
          </a:p>
        </p:txBody>
      </p:sp>
      <p:cxnSp>
        <p:nvCxnSpPr>
          <p:cNvPr id="5" name="Straight Connector 4"/>
          <p:cNvCxnSpPr/>
          <p:nvPr/>
        </p:nvCxnSpPr>
        <p:spPr>
          <a:xfrm>
            <a:off x="1663427" y="3818103"/>
            <a:ext cx="603114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534008" y="3905967"/>
            <a:ext cx="6576322" cy="1345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404040"/>
                </a:solidFill>
                <a:latin typeface="Futura Std Light" panose="020B0402020204020303" pitchFamily="34" charset="0"/>
              </a:rPr>
              <a:t>Increase average percent of high school seniors from top </a:t>
            </a:r>
            <a:r>
              <a:rPr lang="en-US" sz="2600" dirty="0" smtClean="0">
                <a:solidFill>
                  <a:srgbClr val="404040"/>
                </a:solidFill>
                <a:latin typeface="Futura Std Light" panose="020B0402020204020303" pitchFamily="34" charset="0"/>
              </a:rPr>
              <a:t>districts coming </a:t>
            </a:r>
            <a:r>
              <a:rPr lang="en-US" sz="2600" dirty="0">
                <a:solidFill>
                  <a:srgbClr val="404040"/>
                </a:solidFill>
                <a:latin typeface="Futura Std Light" panose="020B0402020204020303" pitchFamily="34" charset="0"/>
              </a:rPr>
              <a:t>to </a:t>
            </a:r>
            <a:r>
              <a:rPr lang="en-US" sz="2600" dirty="0" err="1">
                <a:solidFill>
                  <a:srgbClr val="404040"/>
                </a:solidFill>
                <a:latin typeface="Futura Std Light" panose="020B0402020204020303" pitchFamily="34" charset="0"/>
              </a:rPr>
              <a:t>EvCC</a:t>
            </a:r>
            <a:r>
              <a:rPr lang="en-US" sz="2600" dirty="0">
                <a:solidFill>
                  <a:srgbClr val="404040"/>
                </a:solidFill>
                <a:latin typeface="Futura Std Light" panose="020B0402020204020303" pitchFamily="34" charset="0"/>
              </a:rPr>
              <a:t> </a:t>
            </a:r>
            <a:r>
              <a:rPr lang="en-US" sz="2600" dirty="0" smtClean="0">
                <a:solidFill>
                  <a:srgbClr val="404040"/>
                </a:solidFill>
                <a:latin typeface="Futura Std Light" panose="020B0402020204020303" pitchFamily="34" charset="0"/>
              </a:rPr>
              <a:t/>
            </a:r>
            <a:br>
              <a:rPr lang="en-US" sz="2600" dirty="0" smtClean="0">
                <a:solidFill>
                  <a:srgbClr val="404040"/>
                </a:solidFill>
                <a:latin typeface="Futura Std Light" panose="020B0402020204020303" pitchFamily="34" charset="0"/>
              </a:rPr>
            </a:br>
            <a:r>
              <a:rPr lang="en-US" sz="2600" dirty="0" smtClean="0">
                <a:solidFill>
                  <a:srgbClr val="404040"/>
                </a:solidFill>
                <a:latin typeface="Futura Std Light" panose="020B0402020204020303" pitchFamily="34" charset="0"/>
              </a:rPr>
              <a:t>from </a:t>
            </a:r>
            <a:r>
              <a:rPr lang="en-US" sz="2600" dirty="0">
                <a:solidFill>
                  <a:srgbClr val="404040"/>
                </a:solidFill>
                <a:latin typeface="Futura Std Light" panose="020B0402020204020303" pitchFamily="34" charset="0"/>
              </a:rPr>
              <a:t>16% to 25% by FY 21-22.</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Tree>
    <p:extLst>
      <p:ext uri="{BB962C8B-B14F-4D97-AF65-F5344CB8AC3E}">
        <p14:creationId xmlns:p14="http://schemas.microsoft.com/office/powerpoint/2010/main" val="3784648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6492" y="353847"/>
            <a:ext cx="10400343" cy="1115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OUTREACH</a:t>
            </a:r>
            <a:r>
              <a:rPr lang="en-US" sz="4200" b="1" dirty="0">
                <a:solidFill>
                  <a:srgbClr val="272827"/>
                </a:solidFill>
                <a:latin typeface="Futura Std Medium" panose="020B0502020204020303" pitchFamily="34" charset="0"/>
              </a:rPr>
              <a:t> </a:t>
            </a:r>
            <a:r>
              <a:rPr lang="en-US" sz="4200" b="1" dirty="0" smtClean="0">
                <a:solidFill>
                  <a:srgbClr val="272827"/>
                </a:solidFill>
                <a:latin typeface="Futura Std Medium" panose="020B0502020204020303" pitchFamily="34" charset="0"/>
              </a:rPr>
              <a:t>SCORECARD</a:t>
            </a:r>
          </a:p>
        </p:txBody>
      </p:sp>
      <p:cxnSp>
        <p:nvCxnSpPr>
          <p:cNvPr id="5" name="Straight Connector 4"/>
          <p:cNvCxnSpPr/>
          <p:nvPr/>
        </p:nvCxnSpPr>
        <p:spPr>
          <a:xfrm flipH="1">
            <a:off x="5426832" y="1863573"/>
            <a:ext cx="77781" cy="4520371"/>
          </a:xfrm>
          <a:prstGeom prst="line">
            <a:avLst/>
          </a:prstGeom>
          <a:ln w="38100">
            <a:solidFill>
              <a:srgbClr val="C9CAC8"/>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5824" y="1383744"/>
            <a:ext cx="4518624" cy="2215991"/>
          </a:xfrm>
          <a:prstGeom prst="rect">
            <a:avLst/>
          </a:prstGeom>
          <a:noFill/>
        </p:spPr>
        <p:txBody>
          <a:bodyPr wrap="square" rtlCol="0">
            <a:spAutoFit/>
          </a:bodyPr>
          <a:lstStyle/>
          <a:p>
            <a:r>
              <a:rPr lang="en-US" sz="13800" b="1" dirty="0" smtClean="0">
                <a:solidFill>
                  <a:srgbClr val="990000"/>
                </a:solidFill>
                <a:latin typeface="Futura Std Condensed" panose="020B0506020204030204" pitchFamily="34" charset="0"/>
              </a:rPr>
              <a:t>12%</a:t>
            </a:r>
          </a:p>
        </p:txBody>
      </p:sp>
      <p:sp>
        <p:nvSpPr>
          <p:cNvPr id="21" name="TextBox 20"/>
          <p:cNvSpPr txBox="1"/>
          <p:nvPr/>
        </p:nvSpPr>
        <p:spPr>
          <a:xfrm>
            <a:off x="656490" y="6522443"/>
            <a:ext cx="6858735" cy="276999"/>
          </a:xfrm>
          <a:prstGeom prst="rect">
            <a:avLst/>
          </a:prstGeom>
          <a:noFill/>
        </p:spPr>
        <p:txBody>
          <a:bodyPr wrap="square" rtlCol="0">
            <a:spAutoFit/>
          </a:bodyPr>
          <a:lstStyle/>
          <a:p>
            <a:r>
              <a:rPr lang="en-US" sz="1200" dirty="0" smtClean="0">
                <a:solidFill>
                  <a:schemeClr val="bg1">
                    <a:lumMod val="50000"/>
                  </a:schemeClr>
                </a:solidFill>
                <a:latin typeface="Futura Std Light" panose="020B0402020204020303" pitchFamily="34" charset="0"/>
              </a:rPr>
              <a:t>Data: Everett Community College IR; *Only </a:t>
            </a:r>
            <a:r>
              <a:rPr lang="en-US" sz="1200" dirty="0" err="1" smtClean="0">
                <a:solidFill>
                  <a:schemeClr val="bg1">
                    <a:lumMod val="50000"/>
                  </a:schemeClr>
                </a:solidFill>
                <a:latin typeface="Futura Std Light" panose="020B0402020204020303" pitchFamily="34" charset="0"/>
              </a:rPr>
              <a:t>Kamiak</a:t>
            </a:r>
            <a:r>
              <a:rPr lang="en-US" sz="1200" dirty="0" smtClean="0">
                <a:solidFill>
                  <a:schemeClr val="bg1">
                    <a:lumMod val="50000"/>
                  </a:schemeClr>
                </a:solidFill>
                <a:latin typeface="Futura Std Light" panose="020B0402020204020303" pitchFamily="34" charset="0"/>
              </a:rPr>
              <a:t> and Mariner are in </a:t>
            </a:r>
            <a:r>
              <a:rPr lang="en-US" sz="1200" dirty="0" err="1" smtClean="0">
                <a:solidFill>
                  <a:schemeClr val="bg1">
                    <a:lumMod val="50000"/>
                  </a:schemeClr>
                </a:solidFill>
                <a:latin typeface="Futura Std Light" panose="020B0402020204020303" pitchFamily="34" charset="0"/>
              </a:rPr>
              <a:t>EvCC’s</a:t>
            </a:r>
            <a:r>
              <a:rPr lang="en-US" sz="1200" dirty="0" smtClean="0">
                <a:solidFill>
                  <a:schemeClr val="bg1">
                    <a:lumMod val="50000"/>
                  </a:schemeClr>
                </a:solidFill>
                <a:latin typeface="Futura Std Light" panose="020B0402020204020303" pitchFamily="34" charset="0"/>
              </a:rPr>
              <a:t> service area</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7847679"/>
              </p:ext>
            </p:extLst>
          </p:nvPr>
        </p:nvGraphicFramePr>
        <p:xfrm>
          <a:off x="6046613" y="1566157"/>
          <a:ext cx="5509847" cy="5019468"/>
        </p:xfrm>
        <a:graphic>
          <a:graphicData uri="http://schemas.openxmlformats.org/drawingml/2006/table">
            <a:tbl>
              <a:tblPr firstRow="1" bandRow="1">
                <a:tableStyleId>{5C22544A-7EE6-4342-B048-85BDC9FD1C3A}</a:tableStyleId>
              </a:tblPr>
              <a:tblGrid>
                <a:gridCol w="1836616">
                  <a:extLst>
                    <a:ext uri="{9D8B030D-6E8A-4147-A177-3AD203B41FA5}">
                      <a16:colId xmlns:a16="http://schemas.microsoft.com/office/drawing/2014/main" val="20000"/>
                    </a:ext>
                  </a:extLst>
                </a:gridCol>
                <a:gridCol w="2525367">
                  <a:extLst>
                    <a:ext uri="{9D8B030D-6E8A-4147-A177-3AD203B41FA5}">
                      <a16:colId xmlns:a16="http://schemas.microsoft.com/office/drawing/2014/main" val="20001"/>
                    </a:ext>
                  </a:extLst>
                </a:gridCol>
                <a:gridCol w="1147864">
                  <a:extLst>
                    <a:ext uri="{9D8B030D-6E8A-4147-A177-3AD203B41FA5}">
                      <a16:colId xmlns:a16="http://schemas.microsoft.com/office/drawing/2014/main" val="20002"/>
                    </a:ext>
                  </a:extLst>
                </a:gridCol>
              </a:tblGrid>
              <a:tr h="881284">
                <a:tc gridSpan="3">
                  <a:txBody>
                    <a:bodyPr/>
                    <a:lstStyle/>
                    <a:p>
                      <a:pPr algn="l"/>
                      <a:r>
                        <a:rPr lang="en-US" sz="2800" b="1" i="0" u="sng" dirty="0" smtClean="0">
                          <a:solidFill>
                            <a:srgbClr val="272827"/>
                          </a:solidFill>
                          <a:latin typeface="Futura Std Medium" panose="020B0502020204020303" pitchFamily="34" charset="0"/>
                        </a:rPr>
                        <a:t>Top Feeder School Districts</a:t>
                      </a:r>
                      <a:endParaRPr lang="en-US" sz="2800" b="1" i="0" u="sng" dirty="0">
                        <a:solidFill>
                          <a:srgbClr val="272827"/>
                        </a:solidFill>
                        <a:latin typeface="Futura Std Medium" panose="020B0502020204020303"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2400" b="0" i="0" u="sng"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7273">
                <a:tc>
                  <a:txBody>
                    <a:bodyPr/>
                    <a:lstStyle/>
                    <a:p>
                      <a:r>
                        <a:rPr lang="en-US" sz="2000" dirty="0" smtClean="0">
                          <a:solidFill>
                            <a:schemeClr val="tx1">
                              <a:lumMod val="95000"/>
                              <a:lumOff val="5000"/>
                            </a:schemeClr>
                          </a:solidFill>
                          <a:latin typeface="Futura Std Medium" panose="020B0502020204020303" pitchFamily="34" charset="0"/>
                        </a:rPr>
                        <a:t>Arlington</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66 </a:t>
                      </a:r>
                      <a:r>
                        <a:rPr lang="en-US" sz="2000" dirty="0" smtClean="0">
                          <a:solidFill>
                            <a:schemeClr val="tx1">
                              <a:lumMod val="95000"/>
                              <a:lumOff val="5000"/>
                            </a:schemeClr>
                          </a:solidFill>
                          <a:latin typeface="Futura Std Medium" panose="020B0502020204020303" pitchFamily="34" charset="0"/>
                        </a:rPr>
                        <a:t>/ 337</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20%</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7273">
                <a:tc>
                  <a:txBody>
                    <a:bodyPr/>
                    <a:lstStyle/>
                    <a:p>
                      <a:r>
                        <a:rPr lang="en-US" sz="2000" dirty="0" smtClean="0">
                          <a:solidFill>
                            <a:schemeClr val="tx1">
                              <a:lumMod val="95000"/>
                              <a:lumOff val="5000"/>
                            </a:schemeClr>
                          </a:solidFill>
                          <a:latin typeface="Futura Std Medium" panose="020B0502020204020303" pitchFamily="34" charset="0"/>
                        </a:rPr>
                        <a:t>Lake Stevens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lumMod val="95000"/>
                              <a:lumOff val="5000"/>
                            </a:schemeClr>
                          </a:solidFill>
                          <a:latin typeface="Futura Std Medium" panose="020B0502020204020303" pitchFamily="34" charset="0"/>
                        </a:rPr>
                        <a:t>124 </a:t>
                      </a:r>
                      <a:r>
                        <a:rPr lang="en-US" sz="2000" dirty="0" smtClean="0">
                          <a:solidFill>
                            <a:schemeClr val="tx1">
                              <a:lumMod val="95000"/>
                              <a:lumOff val="5000"/>
                            </a:schemeClr>
                          </a:solidFill>
                          <a:latin typeface="Futura Std Medium" panose="020B0502020204020303" pitchFamily="34" charset="0"/>
                        </a:rPr>
                        <a:t>/ 509</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24%</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7273">
                <a:tc>
                  <a:txBody>
                    <a:bodyPr/>
                    <a:lstStyle/>
                    <a:p>
                      <a:r>
                        <a:rPr lang="en-US" sz="2000" dirty="0" smtClean="0">
                          <a:solidFill>
                            <a:schemeClr val="tx1">
                              <a:lumMod val="95000"/>
                              <a:lumOff val="5000"/>
                            </a:schemeClr>
                          </a:solidFill>
                          <a:latin typeface="Futura Std Medium" panose="020B0502020204020303" pitchFamily="34" charset="0"/>
                        </a:rPr>
                        <a:t>Marysville</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169 </a:t>
                      </a:r>
                      <a:r>
                        <a:rPr lang="en-US" sz="2000" dirty="0" smtClean="0">
                          <a:solidFill>
                            <a:schemeClr val="tx1">
                              <a:lumMod val="95000"/>
                              <a:lumOff val="5000"/>
                            </a:schemeClr>
                          </a:solidFill>
                          <a:latin typeface="Futura Std Medium" panose="020B0502020204020303" pitchFamily="34" charset="0"/>
                        </a:rPr>
                        <a:t>/ 769</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21%</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7273">
                <a:tc>
                  <a:txBody>
                    <a:bodyPr/>
                    <a:lstStyle/>
                    <a:p>
                      <a:r>
                        <a:rPr lang="en-US" sz="2000" dirty="0" smtClean="0">
                          <a:solidFill>
                            <a:schemeClr val="tx1">
                              <a:lumMod val="95000"/>
                              <a:lumOff val="5000"/>
                            </a:schemeClr>
                          </a:solidFill>
                          <a:latin typeface="Futura Std Medium" panose="020B0502020204020303" pitchFamily="34" charset="0"/>
                        </a:rPr>
                        <a:t>Snohomish</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126 </a:t>
                      </a:r>
                      <a:r>
                        <a:rPr lang="en-US" sz="2000" dirty="0" smtClean="0">
                          <a:solidFill>
                            <a:schemeClr val="tx1">
                              <a:lumMod val="95000"/>
                              <a:lumOff val="5000"/>
                            </a:schemeClr>
                          </a:solidFill>
                          <a:latin typeface="Futura Std Medium" panose="020B0502020204020303" pitchFamily="34" charset="0"/>
                        </a:rPr>
                        <a:t>/ 782</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16%</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7273">
                <a:tc>
                  <a:txBody>
                    <a:bodyPr/>
                    <a:lstStyle/>
                    <a:p>
                      <a:r>
                        <a:rPr lang="en-US" sz="2000" dirty="0" smtClean="0">
                          <a:solidFill>
                            <a:schemeClr val="tx1">
                              <a:lumMod val="95000"/>
                              <a:lumOff val="5000"/>
                            </a:schemeClr>
                          </a:solidFill>
                          <a:latin typeface="Futura Std Medium" panose="020B0502020204020303" pitchFamily="34" charset="0"/>
                        </a:rPr>
                        <a:t>Monroe</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27 </a:t>
                      </a:r>
                      <a:r>
                        <a:rPr lang="en-US" sz="2000" dirty="0" smtClean="0">
                          <a:solidFill>
                            <a:schemeClr val="tx1">
                              <a:lumMod val="95000"/>
                              <a:lumOff val="5000"/>
                            </a:schemeClr>
                          </a:solidFill>
                          <a:latin typeface="Futura Std Medium" panose="020B0502020204020303" pitchFamily="34" charset="0"/>
                        </a:rPr>
                        <a:t>/ 315</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9%</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7273">
                <a:tc>
                  <a:txBody>
                    <a:bodyPr/>
                    <a:lstStyle/>
                    <a:p>
                      <a:r>
                        <a:rPr lang="en-US" sz="2000" dirty="0" smtClean="0">
                          <a:solidFill>
                            <a:schemeClr val="tx1">
                              <a:lumMod val="95000"/>
                              <a:lumOff val="5000"/>
                            </a:schemeClr>
                          </a:solidFill>
                          <a:latin typeface="Futura Std Medium" panose="020B0502020204020303" pitchFamily="34" charset="0"/>
                        </a:rPr>
                        <a:t>Everett</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173 </a:t>
                      </a:r>
                      <a:r>
                        <a:rPr lang="en-US" sz="2000" dirty="0" smtClean="0">
                          <a:solidFill>
                            <a:schemeClr val="tx1">
                              <a:lumMod val="95000"/>
                              <a:lumOff val="5000"/>
                            </a:schemeClr>
                          </a:solidFill>
                          <a:latin typeface="Futura Std Medium" panose="020B0502020204020303" pitchFamily="34" charset="0"/>
                        </a:rPr>
                        <a:t>/ 1128</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15%</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7273">
                <a:tc>
                  <a:txBody>
                    <a:bodyPr/>
                    <a:lstStyle/>
                    <a:p>
                      <a:r>
                        <a:rPr lang="en-US" sz="2000" dirty="0" smtClean="0">
                          <a:solidFill>
                            <a:schemeClr val="tx1">
                              <a:lumMod val="95000"/>
                              <a:lumOff val="5000"/>
                            </a:schemeClr>
                          </a:solidFill>
                          <a:latin typeface="Futura Std Medium" panose="020B0502020204020303" pitchFamily="34" charset="0"/>
                        </a:rPr>
                        <a:t>Mukilteo*</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285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88 </a:t>
                      </a:r>
                      <a:r>
                        <a:rPr lang="en-US" sz="2000" dirty="0" smtClean="0">
                          <a:solidFill>
                            <a:schemeClr val="tx1">
                              <a:lumMod val="95000"/>
                              <a:lumOff val="5000"/>
                            </a:schemeClr>
                          </a:solidFill>
                          <a:latin typeface="Futura Std Medium" panose="020B0502020204020303" pitchFamily="34" charset="0"/>
                        </a:rPr>
                        <a:t>/ 842</a:t>
                      </a:r>
                    </a:p>
                  </a:txBody>
                  <a:tcPr marT="0" marB="0" anchor="ctr">
                    <a:lnL w="12700" cmpd="sng">
                      <a:noFill/>
                    </a:lnL>
                    <a:lnR w="12700" cmpd="sng">
                      <a:noFill/>
                    </a:lnR>
                    <a:lnT w="12700" cmpd="sng">
                      <a:noFill/>
                    </a:lnT>
                    <a:lnB w="285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10%</a:t>
                      </a:r>
                      <a:endParaRPr lang="en-US" sz="2000"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12700" cmpd="sng">
                      <a:noFill/>
                    </a:lnT>
                    <a:lnB w="285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17273">
                <a:tc>
                  <a:txBody>
                    <a:bodyPr/>
                    <a:lstStyle/>
                    <a:p>
                      <a:r>
                        <a:rPr lang="en-US" sz="2000" b="1" dirty="0" smtClean="0">
                          <a:solidFill>
                            <a:schemeClr val="tx1">
                              <a:lumMod val="95000"/>
                              <a:lumOff val="5000"/>
                            </a:schemeClr>
                          </a:solidFill>
                          <a:latin typeface="Futura Std Medium" panose="020B0502020204020303" pitchFamily="34" charset="0"/>
                        </a:rPr>
                        <a:t>ALL</a:t>
                      </a:r>
                      <a:endParaRPr lang="en-US" sz="2000" b="1"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28575" cap="flat" cmpd="sng" algn="ctr">
                      <a:solidFill>
                        <a:srgbClr val="C9CA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773 </a:t>
                      </a:r>
                      <a:r>
                        <a:rPr lang="en-US" sz="2000" dirty="0" smtClean="0">
                          <a:solidFill>
                            <a:schemeClr val="tx1">
                              <a:lumMod val="95000"/>
                              <a:lumOff val="5000"/>
                            </a:schemeClr>
                          </a:solidFill>
                          <a:latin typeface="Futura Std Medium" panose="020B0502020204020303" pitchFamily="34" charset="0"/>
                        </a:rPr>
                        <a:t>/ 4682</a:t>
                      </a:r>
                    </a:p>
                  </a:txBody>
                  <a:tcPr marT="0" marB="0" anchor="ctr">
                    <a:lnL w="12700" cmpd="sng">
                      <a:noFill/>
                    </a:lnL>
                    <a:lnR w="12700" cmpd="sng">
                      <a:noFill/>
                    </a:lnR>
                    <a:lnT w="28575" cap="flat" cmpd="sng" algn="ctr">
                      <a:solidFill>
                        <a:srgbClr val="C9CA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16%</a:t>
                      </a:r>
                      <a:endParaRPr lang="en-US" sz="2000" b="1" dirty="0">
                        <a:solidFill>
                          <a:schemeClr val="tx1">
                            <a:lumMod val="95000"/>
                            <a:lumOff val="5000"/>
                          </a:schemeClr>
                        </a:solidFill>
                        <a:latin typeface="Futura Std Medium" panose="020B0502020204020303" pitchFamily="34" charset="0"/>
                      </a:endParaRPr>
                    </a:p>
                  </a:txBody>
                  <a:tcPr marT="0" marB="0" anchor="ctr">
                    <a:lnL w="12700" cmpd="sng">
                      <a:noFill/>
                    </a:lnL>
                    <a:lnR w="12700" cmpd="sng">
                      <a:noFill/>
                    </a:lnR>
                    <a:lnT w="28575" cap="flat" cmpd="sng" algn="ctr">
                      <a:solidFill>
                        <a:srgbClr val="C9CA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 name="Oval 1"/>
          <p:cNvSpPr/>
          <p:nvPr/>
        </p:nvSpPr>
        <p:spPr>
          <a:xfrm>
            <a:off x="8463064" y="4017523"/>
            <a:ext cx="1400783"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63064" y="4531184"/>
            <a:ext cx="1400783"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63063" y="5053234"/>
            <a:ext cx="1400783"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7877" y="3260884"/>
            <a:ext cx="4342701" cy="1015663"/>
          </a:xfrm>
          <a:prstGeom prst="rect">
            <a:avLst/>
          </a:prstGeom>
        </p:spPr>
        <p:txBody>
          <a:bodyPr wrap="square">
            <a:spAutoFit/>
          </a:bodyPr>
          <a:lstStyle/>
          <a:p>
            <a:r>
              <a:rPr lang="en-US" sz="2000" dirty="0" smtClean="0">
                <a:solidFill>
                  <a:schemeClr val="tx1">
                    <a:lumMod val="95000"/>
                    <a:lumOff val="5000"/>
                  </a:schemeClr>
                </a:solidFill>
                <a:latin typeface="Futura Std Medium" panose="020B0502020204020303" pitchFamily="34" charset="0"/>
              </a:rPr>
              <a:t>of  class of 2015 high school grads in </a:t>
            </a:r>
            <a:r>
              <a:rPr lang="en-US" sz="2000" dirty="0" err="1" smtClean="0">
                <a:solidFill>
                  <a:schemeClr val="tx1">
                    <a:lumMod val="95000"/>
                    <a:lumOff val="5000"/>
                  </a:schemeClr>
                </a:solidFill>
                <a:latin typeface="Futura Std Medium" panose="020B0502020204020303" pitchFamily="34" charset="0"/>
              </a:rPr>
              <a:t>SnoCo</a:t>
            </a:r>
            <a:r>
              <a:rPr lang="en-US" sz="2000" dirty="0" smtClean="0">
                <a:solidFill>
                  <a:schemeClr val="tx1">
                    <a:lumMod val="95000"/>
                    <a:lumOff val="5000"/>
                  </a:schemeClr>
                </a:solidFill>
                <a:latin typeface="Futura Std Medium" panose="020B0502020204020303" pitchFamily="34" charset="0"/>
              </a:rPr>
              <a:t> come </a:t>
            </a:r>
            <a:r>
              <a:rPr lang="en-US" sz="2000" dirty="0">
                <a:solidFill>
                  <a:schemeClr val="tx1">
                    <a:lumMod val="95000"/>
                    <a:lumOff val="5000"/>
                  </a:schemeClr>
                </a:solidFill>
                <a:latin typeface="Futura Std Medium" panose="020B0502020204020303" pitchFamily="34" charset="0"/>
              </a:rPr>
              <a:t>to EvCC within one year of graduating high school </a:t>
            </a:r>
            <a:r>
              <a:rPr lang="en-US" sz="2000" dirty="0" smtClean="0">
                <a:solidFill>
                  <a:schemeClr val="tx1">
                    <a:lumMod val="95000"/>
                    <a:lumOff val="5000"/>
                  </a:schemeClr>
                </a:solidFill>
                <a:latin typeface="Futura Std Medium" panose="020B0502020204020303" pitchFamily="34" charset="0"/>
              </a:rPr>
              <a:t>(</a:t>
            </a:r>
            <a:r>
              <a:rPr lang="en-US" sz="2000" dirty="0">
                <a:solidFill>
                  <a:schemeClr val="tx1">
                    <a:lumMod val="95000"/>
                    <a:lumOff val="5000"/>
                  </a:schemeClr>
                </a:solidFill>
                <a:latin typeface="Futura Std Medium" panose="020B0502020204020303" pitchFamily="34" charset="0"/>
              </a:rPr>
              <a:t>n = 947).</a:t>
            </a:r>
          </a:p>
        </p:txBody>
      </p:sp>
      <p:graphicFrame>
        <p:nvGraphicFramePr>
          <p:cNvPr id="15" name="Table 14"/>
          <p:cNvGraphicFramePr>
            <a:graphicFrameLocks noGrp="1"/>
          </p:cNvGraphicFramePr>
          <p:nvPr>
            <p:extLst>
              <p:ext uri="{D42A27DB-BD31-4B8C-83A1-F6EECF244321}">
                <p14:modId xmlns:p14="http://schemas.microsoft.com/office/powerpoint/2010/main" val="1182246515"/>
              </p:ext>
            </p:extLst>
          </p:nvPr>
        </p:nvGraphicFramePr>
        <p:xfrm>
          <a:off x="818880" y="4724107"/>
          <a:ext cx="4255568" cy="1462683"/>
        </p:xfrm>
        <a:graphic>
          <a:graphicData uri="http://schemas.openxmlformats.org/drawingml/2006/table">
            <a:tbl>
              <a:tblPr firstRow="1" bandRow="1">
                <a:tableStyleId>{5C22544A-7EE6-4342-B048-85BDC9FD1C3A}</a:tableStyleId>
              </a:tblPr>
              <a:tblGrid>
                <a:gridCol w="3399980">
                  <a:extLst>
                    <a:ext uri="{9D8B030D-6E8A-4147-A177-3AD203B41FA5}">
                      <a16:colId xmlns:a16="http://schemas.microsoft.com/office/drawing/2014/main" val="20000"/>
                    </a:ext>
                  </a:extLst>
                </a:gridCol>
                <a:gridCol w="855588">
                  <a:extLst>
                    <a:ext uri="{9D8B030D-6E8A-4147-A177-3AD203B41FA5}">
                      <a16:colId xmlns:a16="http://schemas.microsoft.com/office/drawing/2014/main" val="20001"/>
                    </a:ext>
                  </a:extLst>
                </a:gridCol>
              </a:tblGrid>
              <a:tr h="757619">
                <a:tc>
                  <a:txBody>
                    <a:bodyPr/>
                    <a:lstStyle/>
                    <a:p>
                      <a:r>
                        <a:rPr lang="en-US" sz="2000" b="1" dirty="0" smtClean="0">
                          <a:solidFill>
                            <a:schemeClr val="bg1"/>
                          </a:solidFill>
                          <a:latin typeface="Futura Std Medium" panose="020B0502020204020303" pitchFamily="34" charset="0"/>
                        </a:rPr>
                        <a:t>Enviro</a:t>
                      </a:r>
                      <a:r>
                        <a:rPr lang="en-US" sz="2000" b="1" baseline="0" dirty="0" smtClean="0">
                          <a:solidFill>
                            <a:schemeClr val="bg1"/>
                          </a:solidFill>
                          <a:latin typeface="Futura Std Medium" panose="020B0502020204020303" pitchFamily="34" charset="0"/>
                        </a:rPr>
                        <a:t>nmental Scan:</a:t>
                      </a:r>
                      <a:endParaRPr lang="en-US" sz="2000" b="1" dirty="0" smtClean="0">
                        <a:solidFill>
                          <a:schemeClr val="bg1"/>
                        </a:solidFill>
                        <a:latin typeface="Futura Std Medium" panose="020B0502020204020303" pitchFamily="34" charset="0"/>
                      </a:endParaRPr>
                    </a:p>
                    <a:p>
                      <a:r>
                        <a:rPr lang="en-US" sz="2000" b="0" dirty="0" smtClean="0">
                          <a:solidFill>
                            <a:schemeClr val="bg1"/>
                          </a:solidFill>
                          <a:latin typeface="Futura Std Medium" panose="020B0502020204020303" pitchFamily="34" charset="0"/>
                        </a:rPr>
                        <a:t>Growth</a:t>
                      </a:r>
                      <a:r>
                        <a:rPr lang="en-US" sz="2000" b="0" baseline="0" dirty="0" smtClean="0">
                          <a:solidFill>
                            <a:schemeClr val="bg1"/>
                          </a:solidFill>
                          <a:latin typeface="Futura Std Medium" panose="020B0502020204020303" pitchFamily="34" charset="0"/>
                        </a:rPr>
                        <a:t> in Snohomish County </a:t>
                      </a:r>
                      <a:endParaRPr lang="en-US" sz="2000" b="1" dirty="0">
                        <a:solidFill>
                          <a:schemeClr val="bg1"/>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bg1"/>
                        </a:solidFill>
                        <a:latin typeface="Futura Std Medium" panose="020B05020202040203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bg1"/>
                        </a:solidFill>
                        <a:latin typeface="Futura Std Medium" panose="020B05020202040203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bg1"/>
                          </a:solidFill>
                          <a:latin typeface="Futura Std Medium" panose="020B0502020204020303" pitchFamily="34" charset="0"/>
                        </a:rPr>
                        <a:t>2000-2010</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352532">
                <a:tc>
                  <a:txBody>
                    <a:bodyPr/>
                    <a:lstStyle/>
                    <a:p>
                      <a:r>
                        <a:rPr lang="en-US" sz="2000" b="1" dirty="0" smtClean="0">
                          <a:solidFill>
                            <a:schemeClr val="bg1"/>
                          </a:solidFill>
                          <a:latin typeface="Futura Std Medium" panose="020B0502020204020303" pitchFamily="34" charset="0"/>
                        </a:rPr>
                        <a:t>Hispanics: 33%</a:t>
                      </a:r>
                      <a:endParaRPr lang="en-US" sz="2000" b="1" dirty="0">
                        <a:solidFill>
                          <a:schemeClr val="bg1"/>
                        </a:solidFill>
                      </a:endParaRP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latin typeface="Futura Std Medium" panose="020B0502020204020303" pitchFamily="34" charset="0"/>
                      </a:endParaRP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2532">
                <a:tc>
                  <a:txBody>
                    <a:bodyPr/>
                    <a:lstStyle/>
                    <a:p>
                      <a:r>
                        <a:rPr lang="en-US" sz="2000" b="1" dirty="0" smtClean="0">
                          <a:solidFill>
                            <a:schemeClr val="bg1"/>
                          </a:solidFill>
                          <a:latin typeface="Futura Std Medium" panose="020B0502020204020303" pitchFamily="34" charset="0"/>
                        </a:rPr>
                        <a:t>Asians: 26%</a:t>
                      </a:r>
                      <a:endParaRPr lang="en-US" sz="2000" b="1" dirty="0">
                        <a:solidFill>
                          <a:schemeClr val="bg1"/>
                        </a:solidFill>
                      </a:endParaRP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latin typeface="Futura Std Medium" panose="020B0502020204020303" pitchFamily="34" charset="0"/>
                      </a:endParaRPr>
                    </a:p>
                  </a:txBody>
                  <a:tcPr marL="45720" marR="4572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8" name="TextBox 17"/>
          <p:cNvSpPr txBox="1"/>
          <p:nvPr/>
        </p:nvSpPr>
        <p:spPr>
          <a:xfrm>
            <a:off x="3944551" y="5525425"/>
            <a:ext cx="988591" cy="492443"/>
          </a:xfrm>
          <a:prstGeom prst="rect">
            <a:avLst/>
          </a:prstGeom>
          <a:noFill/>
        </p:spPr>
        <p:txBody>
          <a:bodyPr wrap="square" rtlCol="0">
            <a:spAutoFit/>
          </a:bodyPr>
          <a:lstStyle/>
          <a:p>
            <a:r>
              <a:rPr lang="en-US" sz="2600" b="1" dirty="0" smtClean="0">
                <a:solidFill>
                  <a:schemeClr val="bg1"/>
                </a:solidFill>
                <a:latin typeface="Futura Std Condensed" panose="020B0506020204030204" pitchFamily="34" charset="0"/>
              </a:rPr>
              <a:t>59%</a:t>
            </a:r>
          </a:p>
        </p:txBody>
      </p:sp>
      <p:sp>
        <p:nvSpPr>
          <p:cNvPr id="14" name="Oval 13"/>
          <p:cNvSpPr/>
          <p:nvPr/>
        </p:nvSpPr>
        <p:spPr>
          <a:xfrm>
            <a:off x="3724383" y="5539618"/>
            <a:ext cx="1188088"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2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323" y="702633"/>
            <a:ext cx="10564465" cy="751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OUTREACH OBJECTIVES</a:t>
            </a:r>
          </a:p>
        </p:txBody>
      </p:sp>
      <p:sp>
        <p:nvSpPr>
          <p:cNvPr id="4" name="TextBox 3"/>
          <p:cNvSpPr txBox="1"/>
          <p:nvPr/>
        </p:nvSpPr>
        <p:spPr>
          <a:xfrm>
            <a:off x="621323" y="1934306"/>
            <a:ext cx="797169" cy="769441"/>
          </a:xfrm>
          <a:prstGeom prst="rect">
            <a:avLst/>
          </a:prstGeom>
          <a:solidFill>
            <a:srgbClr val="A71919"/>
          </a:solidFill>
        </p:spPr>
        <p:txBody>
          <a:bodyPr wrap="square" lIns="0" tIns="0" rIns="0" bIns="0" rtlCol="0">
            <a:spAutoFit/>
          </a:bodyPr>
          <a:lstStyle/>
          <a:p>
            <a:pPr algn="ctr"/>
            <a:r>
              <a:rPr lang="en-US" sz="5000" dirty="0" smtClean="0">
                <a:solidFill>
                  <a:schemeClr val="bg1"/>
                </a:solidFill>
                <a:latin typeface="Times New Roman" panose="02020603050405020304" pitchFamily="18" charset="0"/>
                <a:cs typeface="Times New Roman" panose="02020603050405020304" pitchFamily="18" charset="0"/>
              </a:rPr>
              <a:t>1</a:t>
            </a:r>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21323" y="2837019"/>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621323" y="3739732"/>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1606062" y="4620154"/>
            <a:ext cx="9738213" cy="892552"/>
          </a:xfrm>
          <a:prstGeom prst="rect">
            <a:avLst/>
          </a:prstGeom>
          <a:noFill/>
        </p:spPr>
        <p:txBody>
          <a:bodyPr wrap="square" rtlCol="0">
            <a:spAutoFit/>
          </a:bodyPr>
          <a:lstStyle/>
          <a:p>
            <a:r>
              <a:rPr lang="en-US" sz="2600" dirty="0" smtClean="0">
                <a:latin typeface="Futura Std Light" panose="020B0402020204020303" pitchFamily="34" charset="0"/>
              </a:rPr>
              <a:t>Develop systems, processes, procedures, and metrics in 2017, in preparation to purchase and implement a CRM by Fall, 2018.</a:t>
            </a:r>
          </a:p>
        </p:txBody>
      </p:sp>
      <p:sp>
        <p:nvSpPr>
          <p:cNvPr id="28" name="TextBox 27"/>
          <p:cNvSpPr txBox="1"/>
          <p:nvPr/>
        </p:nvSpPr>
        <p:spPr>
          <a:xfrm>
            <a:off x="621323" y="4642445"/>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4</a:t>
            </a:r>
          </a:p>
        </p:txBody>
      </p:sp>
      <p:sp>
        <p:nvSpPr>
          <p:cNvPr id="29" name="TextBox 28"/>
          <p:cNvSpPr txBox="1"/>
          <p:nvPr/>
        </p:nvSpPr>
        <p:spPr>
          <a:xfrm>
            <a:off x="1606062" y="3717979"/>
            <a:ext cx="10559301" cy="892552"/>
          </a:xfrm>
          <a:prstGeom prst="rect">
            <a:avLst/>
          </a:prstGeom>
          <a:noFill/>
        </p:spPr>
        <p:txBody>
          <a:bodyPr wrap="square" rtlCol="0">
            <a:spAutoFit/>
          </a:bodyPr>
          <a:lstStyle/>
          <a:p>
            <a:r>
              <a:rPr lang="en-US" sz="2600" dirty="0" smtClean="0">
                <a:latin typeface="Futura Std Light" panose="020B0402020204020303" pitchFamily="34" charset="0"/>
              </a:rPr>
              <a:t>Revise, approve and launch the new High School Outreach Plan by August 9, 2017, collaborating with college and community stakeholders.</a:t>
            </a:r>
          </a:p>
        </p:txBody>
      </p:sp>
      <p:sp>
        <p:nvSpPr>
          <p:cNvPr id="30" name="TextBox 29"/>
          <p:cNvSpPr txBox="1"/>
          <p:nvPr/>
        </p:nvSpPr>
        <p:spPr>
          <a:xfrm>
            <a:off x="621323" y="5545158"/>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5</a:t>
            </a:r>
          </a:p>
        </p:txBody>
      </p:sp>
      <p:sp>
        <p:nvSpPr>
          <p:cNvPr id="31" name="TextBox 30"/>
          <p:cNvSpPr txBox="1"/>
          <p:nvPr/>
        </p:nvSpPr>
        <p:spPr>
          <a:xfrm>
            <a:off x="1606061" y="5493912"/>
            <a:ext cx="184731" cy="492443"/>
          </a:xfrm>
          <a:prstGeom prst="rect">
            <a:avLst/>
          </a:prstGeom>
          <a:noFill/>
        </p:spPr>
        <p:txBody>
          <a:bodyPr wrap="none" rtlCol="0">
            <a:spAutoFit/>
          </a:bodyPr>
          <a:lstStyle/>
          <a:p>
            <a:endParaRPr lang="en-US" sz="2600" dirty="0">
              <a:latin typeface="Futura Std Light" panose="020B0402020204020303"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19" name="TextBox 18"/>
          <p:cNvSpPr txBox="1"/>
          <p:nvPr/>
        </p:nvSpPr>
        <p:spPr>
          <a:xfrm>
            <a:off x="1663448" y="5511778"/>
            <a:ext cx="10056484" cy="892552"/>
          </a:xfrm>
          <a:prstGeom prst="rect">
            <a:avLst/>
          </a:prstGeom>
          <a:noFill/>
        </p:spPr>
        <p:txBody>
          <a:bodyPr wrap="square" rtlCol="0">
            <a:spAutoFit/>
          </a:bodyPr>
          <a:lstStyle/>
          <a:p>
            <a:r>
              <a:rPr lang="en-US" sz="2600" dirty="0" smtClean="0">
                <a:latin typeface="Futura Std Light" panose="020B0402020204020303" pitchFamily="34" charset="0"/>
              </a:rPr>
              <a:t>Increase matriculation to EvCC of CHS FRL tuition waiver recipients and GED completers by 50 each over FY 2015-16 baseline by FY 17-18.</a:t>
            </a:r>
          </a:p>
        </p:txBody>
      </p:sp>
      <p:sp>
        <p:nvSpPr>
          <p:cNvPr id="20" name="TextBox 19"/>
          <p:cNvSpPr txBox="1"/>
          <p:nvPr/>
        </p:nvSpPr>
        <p:spPr>
          <a:xfrm>
            <a:off x="1606061" y="2825427"/>
            <a:ext cx="10559301" cy="892552"/>
          </a:xfrm>
          <a:prstGeom prst="rect">
            <a:avLst/>
          </a:prstGeom>
          <a:noFill/>
        </p:spPr>
        <p:txBody>
          <a:bodyPr wrap="square" rtlCol="0">
            <a:spAutoFit/>
          </a:bodyPr>
          <a:lstStyle/>
          <a:p>
            <a:r>
              <a:rPr lang="en-US" sz="2600" dirty="0" smtClean="0">
                <a:latin typeface="Futura Std Light" panose="020B0402020204020303" pitchFamily="34" charset="0"/>
              </a:rPr>
              <a:t>Increase percent of </a:t>
            </a:r>
            <a:r>
              <a:rPr lang="en-US" sz="2600" dirty="0">
                <a:latin typeface="Futura Std Light" panose="020B0402020204020303" pitchFamily="34" charset="0"/>
              </a:rPr>
              <a:t>Latino, </a:t>
            </a:r>
            <a:r>
              <a:rPr lang="en-US" sz="2600" dirty="0" smtClean="0">
                <a:latin typeface="Futura Std Light" panose="020B0402020204020303" pitchFamily="34" charset="0"/>
              </a:rPr>
              <a:t>Asian Native American Pacific Islander, </a:t>
            </a:r>
            <a:r>
              <a:rPr lang="en-US" sz="2600" dirty="0">
                <a:latin typeface="Futura Std Light" panose="020B0402020204020303" pitchFamily="34" charset="0"/>
              </a:rPr>
              <a:t>and African-American students </a:t>
            </a:r>
            <a:r>
              <a:rPr lang="en-US" sz="2600" dirty="0" smtClean="0">
                <a:latin typeface="Futura Std Light" panose="020B0402020204020303" pitchFamily="34" charset="0"/>
              </a:rPr>
              <a:t>matriculating to EvCC each year for next 5 years.</a:t>
            </a:r>
            <a:endParaRPr lang="en-US" sz="2600" dirty="0">
              <a:latin typeface="Futura Std Light" panose="020B0402020204020303" pitchFamily="34" charset="0"/>
            </a:endParaRPr>
          </a:p>
        </p:txBody>
      </p:sp>
      <p:sp>
        <p:nvSpPr>
          <p:cNvPr id="15" name="TextBox 14"/>
          <p:cNvSpPr txBox="1"/>
          <p:nvPr/>
        </p:nvSpPr>
        <p:spPr>
          <a:xfrm>
            <a:off x="1663448" y="1934306"/>
            <a:ext cx="10528552" cy="892552"/>
          </a:xfrm>
          <a:prstGeom prst="rect">
            <a:avLst/>
          </a:prstGeom>
          <a:noFill/>
        </p:spPr>
        <p:txBody>
          <a:bodyPr wrap="square" rtlCol="0">
            <a:spAutoFit/>
          </a:bodyPr>
          <a:lstStyle/>
          <a:p>
            <a:r>
              <a:rPr lang="en-US" sz="2600" dirty="0" smtClean="0">
                <a:latin typeface="Futura Std Light" panose="020B0402020204020303" pitchFamily="34" charset="0"/>
              </a:rPr>
              <a:t>Develop partnerships with top 7 feeder school districts to align K-12 College/Career Plans with EvCC Pathways by Fall, 2018.</a:t>
            </a:r>
            <a:endParaRPr lang="en-US" sz="2600" dirty="0">
              <a:latin typeface="Futura Std Light" panose="020B0402020204020303" pitchFamily="34" charset="0"/>
            </a:endParaRPr>
          </a:p>
        </p:txBody>
      </p:sp>
    </p:spTree>
    <p:extLst>
      <p:ext uri="{BB962C8B-B14F-4D97-AF65-F5344CB8AC3E}">
        <p14:creationId xmlns:p14="http://schemas.microsoft.com/office/powerpoint/2010/main" val="313440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008" y="2276277"/>
            <a:ext cx="6729046" cy="1292315"/>
          </a:xfrm>
        </p:spPr>
        <p:txBody>
          <a:bodyPr>
            <a:noAutofit/>
          </a:bodyPr>
          <a:lstStyle/>
          <a:p>
            <a:pPr algn="l"/>
            <a:r>
              <a:rPr lang="en-US" sz="4200" b="1" dirty="0" smtClean="0">
                <a:solidFill>
                  <a:srgbClr val="262726"/>
                </a:solidFill>
                <a:latin typeface="Futura Std Medium" panose="020B0502020204020303" pitchFamily="34" charset="0"/>
              </a:rPr>
              <a:t>SEM FIRST FOCUS</a:t>
            </a:r>
            <a:r>
              <a:rPr lang="en-US" sz="4200" dirty="0" smtClean="0">
                <a:solidFill>
                  <a:srgbClr val="262726"/>
                </a:solidFill>
                <a:latin typeface="Futura Std Medium" panose="020B0502020204020303" pitchFamily="34" charset="0"/>
              </a:rPr>
              <a:t/>
            </a:r>
            <a:br>
              <a:rPr lang="en-US" sz="4200" dirty="0" smtClean="0">
                <a:solidFill>
                  <a:srgbClr val="262726"/>
                </a:solidFill>
                <a:latin typeface="Futura Std Medium" panose="020B0502020204020303" pitchFamily="34" charset="0"/>
              </a:rPr>
            </a:br>
            <a:r>
              <a:rPr lang="en-US" sz="4200" dirty="0" smtClean="0">
                <a:solidFill>
                  <a:srgbClr val="A71919"/>
                </a:solidFill>
                <a:latin typeface="Futura Std Medium" panose="020B0502020204020303" pitchFamily="34" charset="0"/>
              </a:rPr>
              <a:t>Transitional Studies Goal</a:t>
            </a:r>
            <a:endParaRPr lang="en-US" sz="4200" dirty="0">
              <a:solidFill>
                <a:srgbClr val="A71919"/>
              </a:solidFill>
              <a:latin typeface="Futura Std Medium" panose="020B0502020204020303" pitchFamily="34" charset="0"/>
            </a:endParaRPr>
          </a:p>
        </p:txBody>
      </p:sp>
      <p:cxnSp>
        <p:nvCxnSpPr>
          <p:cNvPr id="5" name="Straight Connector 4"/>
          <p:cNvCxnSpPr/>
          <p:nvPr/>
        </p:nvCxnSpPr>
        <p:spPr>
          <a:xfrm>
            <a:off x="1673155" y="3740290"/>
            <a:ext cx="603114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534008" y="3929976"/>
            <a:ext cx="6170296" cy="15745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404040"/>
                </a:solidFill>
                <a:latin typeface="Futura Std Light" panose="020B0402020204020303" pitchFamily="34" charset="0"/>
              </a:rPr>
              <a:t>Double the transition rate in three years from 11% to 22</a:t>
            </a:r>
            <a:r>
              <a:rPr lang="en-US" sz="2600" dirty="0" smtClean="0">
                <a:solidFill>
                  <a:srgbClr val="404040"/>
                </a:solidFill>
                <a:latin typeface="Futura Std Light" panose="020B0402020204020303" pitchFamily="34" charset="0"/>
              </a:rPr>
              <a:t>%,increasing </a:t>
            </a:r>
            <a:r>
              <a:rPr lang="en-US" sz="2600" dirty="0">
                <a:solidFill>
                  <a:srgbClr val="404040"/>
                </a:solidFill>
                <a:latin typeface="Futura Std Light" panose="020B0402020204020303" pitchFamily="34" charset="0"/>
              </a:rPr>
              <a:t>student transitions from </a:t>
            </a:r>
            <a:r>
              <a:rPr lang="en-US" sz="2600" dirty="0" smtClean="0">
                <a:solidFill>
                  <a:srgbClr val="404040"/>
                </a:solidFill>
                <a:latin typeface="Futura Std Light" panose="020B0402020204020303" pitchFamily="34" charset="0"/>
              </a:rPr>
              <a:t>approximately 80 </a:t>
            </a:r>
            <a:r>
              <a:rPr lang="en-US" sz="2600" dirty="0">
                <a:solidFill>
                  <a:srgbClr val="404040"/>
                </a:solidFill>
                <a:latin typeface="Futura Std Light" panose="020B0402020204020303" pitchFamily="34" charset="0"/>
              </a:rPr>
              <a:t>to </a:t>
            </a:r>
            <a:r>
              <a:rPr lang="en-US" sz="2600" dirty="0" smtClean="0">
                <a:solidFill>
                  <a:srgbClr val="404040"/>
                </a:solidFill>
                <a:latin typeface="Futura Std Light" panose="020B0402020204020303" pitchFamily="34" charset="0"/>
              </a:rPr>
              <a:t>160.</a:t>
            </a:r>
            <a:endParaRPr lang="en-US" sz="2600" dirty="0">
              <a:solidFill>
                <a:srgbClr val="404040"/>
              </a:solidFill>
              <a:latin typeface="Futura Std Light" panose="020B04020202040203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Tree>
    <p:extLst>
      <p:ext uri="{BB962C8B-B14F-4D97-AF65-F5344CB8AC3E}">
        <p14:creationId xmlns:p14="http://schemas.microsoft.com/office/powerpoint/2010/main" val="227411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6492" y="342696"/>
            <a:ext cx="10400343" cy="1115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TRANSITIONAL STUDIES </a:t>
            </a:r>
            <a:br>
              <a:rPr lang="en-US" sz="4200" b="1" dirty="0" smtClean="0">
                <a:solidFill>
                  <a:srgbClr val="272827"/>
                </a:solidFill>
                <a:latin typeface="Futura Std Medium" panose="020B0502020204020303" pitchFamily="34" charset="0"/>
              </a:rPr>
            </a:br>
            <a:r>
              <a:rPr lang="en-US" sz="4200" b="1" dirty="0" smtClean="0">
                <a:solidFill>
                  <a:srgbClr val="272827"/>
                </a:solidFill>
                <a:latin typeface="Futura Std Medium" panose="020B0502020204020303" pitchFamily="34" charset="0"/>
              </a:rPr>
              <a:t>SCORECARD</a:t>
            </a:r>
          </a:p>
        </p:txBody>
      </p:sp>
      <p:cxnSp>
        <p:nvCxnSpPr>
          <p:cNvPr id="5" name="Straight Connector 4"/>
          <p:cNvCxnSpPr/>
          <p:nvPr/>
        </p:nvCxnSpPr>
        <p:spPr>
          <a:xfrm flipH="1">
            <a:off x="5174444" y="1863572"/>
            <a:ext cx="77781" cy="4520371"/>
          </a:xfrm>
          <a:prstGeom prst="line">
            <a:avLst/>
          </a:prstGeom>
          <a:ln w="38100">
            <a:solidFill>
              <a:srgbClr val="C9CAC8"/>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773" y="2353033"/>
            <a:ext cx="3715483" cy="2123658"/>
          </a:xfrm>
          <a:prstGeom prst="rect">
            <a:avLst/>
          </a:prstGeom>
          <a:noFill/>
        </p:spPr>
        <p:txBody>
          <a:bodyPr wrap="square" lIns="0" tIns="0" rIns="0" bIns="0" rtlCol="0">
            <a:spAutoFit/>
          </a:bodyPr>
          <a:lstStyle/>
          <a:p>
            <a:r>
              <a:rPr lang="en-US" sz="13800" b="1" dirty="0" smtClean="0">
                <a:solidFill>
                  <a:srgbClr val="990000"/>
                </a:solidFill>
                <a:latin typeface="Futura Std Condensed" panose="020B0506020204030204" pitchFamily="34" charset="0"/>
              </a:rPr>
              <a:t>11%</a:t>
            </a:r>
          </a:p>
        </p:txBody>
      </p:sp>
      <p:sp>
        <p:nvSpPr>
          <p:cNvPr id="21" name="TextBox 20"/>
          <p:cNvSpPr txBox="1"/>
          <p:nvPr/>
        </p:nvSpPr>
        <p:spPr>
          <a:xfrm>
            <a:off x="656493" y="6383944"/>
            <a:ext cx="2424060" cy="276999"/>
          </a:xfrm>
          <a:prstGeom prst="rect">
            <a:avLst/>
          </a:prstGeom>
          <a:noFill/>
        </p:spPr>
        <p:txBody>
          <a:bodyPr wrap="square" rtlCol="0">
            <a:spAutoFit/>
          </a:bodyPr>
          <a:lstStyle/>
          <a:p>
            <a:r>
              <a:rPr lang="en-US" sz="1200" dirty="0" smtClean="0">
                <a:solidFill>
                  <a:schemeClr val="bg1">
                    <a:lumMod val="50000"/>
                  </a:schemeClr>
                </a:solidFill>
                <a:latin typeface="Futura Std Light" panose="020B0402020204020303" pitchFamily="34" charset="0"/>
              </a:rPr>
              <a:t>Data: Institutional Research </a:t>
            </a:r>
            <a:endParaRPr lang="en-US" sz="1200" dirty="0">
              <a:solidFill>
                <a:schemeClr val="bg1">
                  <a:lumMod val="50000"/>
                </a:schemeClr>
              </a:solidFill>
              <a:latin typeface="Futura Std Light" panose="020B0402020204020303" pitchFamily="34" charset="0"/>
            </a:endParaRPr>
          </a:p>
        </p:txBody>
      </p:sp>
      <p:sp>
        <p:nvSpPr>
          <p:cNvPr id="22" name="TextBox 21"/>
          <p:cNvSpPr txBox="1"/>
          <p:nvPr/>
        </p:nvSpPr>
        <p:spPr>
          <a:xfrm>
            <a:off x="5952988" y="1555924"/>
            <a:ext cx="5103847" cy="1138773"/>
          </a:xfrm>
          <a:prstGeom prst="rect">
            <a:avLst/>
          </a:prstGeom>
          <a:solidFill>
            <a:srgbClr val="0070C0"/>
          </a:solidFill>
        </p:spPr>
        <p:txBody>
          <a:bodyPr wrap="square" lIns="182880" tIns="182880" rIns="91440" bIns="182880" rtlCol="0" anchor="ctr">
            <a:spAutoFit/>
          </a:bodyPr>
          <a:lstStyle/>
          <a:p>
            <a:r>
              <a:rPr lang="en-US" b="1" dirty="0" smtClean="0">
                <a:solidFill>
                  <a:schemeClr val="bg1">
                    <a:lumMod val="95000"/>
                  </a:schemeClr>
                </a:solidFill>
                <a:latin typeface="Futura Std Medium" panose="020B0502020204020303" pitchFamily="34" charset="0"/>
              </a:rPr>
              <a:t>Environmental scan:</a:t>
            </a:r>
          </a:p>
          <a:p>
            <a:r>
              <a:rPr lang="en-US" sz="1600" dirty="0" smtClean="0">
                <a:solidFill>
                  <a:schemeClr val="bg1">
                    <a:lumMod val="95000"/>
                  </a:schemeClr>
                </a:solidFill>
                <a:latin typeface="Futura Std Medium" panose="020B0502020204020303" pitchFamily="34" charset="0"/>
              </a:rPr>
              <a:t>In new funding model, basic skills FTES are weighted of 130% funding. SAI points represent 5% of funding.</a:t>
            </a:r>
            <a:endParaRPr lang="en-US" sz="1600" dirty="0">
              <a:solidFill>
                <a:schemeClr val="bg1">
                  <a:lumMod val="95000"/>
                </a:schemeClr>
              </a:solidFill>
              <a:latin typeface="Futura Std Medium" panose="020B0502020204020303"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8" name="Oval 7"/>
          <p:cNvSpPr/>
          <p:nvPr/>
        </p:nvSpPr>
        <p:spPr>
          <a:xfrm>
            <a:off x="3441048" y="4914639"/>
            <a:ext cx="1498415" cy="1469304"/>
          </a:xfrm>
          <a:prstGeom prst="ellipse">
            <a:avLst/>
          </a:prstGeom>
          <a:solidFill>
            <a:srgbClr val="26272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endParaRPr lang="en-US" b="1" dirty="0" smtClean="0">
              <a:solidFill>
                <a:schemeClr val="bg1"/>
              </a:solidFill>
              <a:latin typeface="Futura Std Medium" panose="020B0502020204020303" pitchFamily="34" charset="0"/>
            </a:endParaRPr>
          </a:p>
          <a:p>
            <a:pPr algn="ctr"/>
            <a:r>
              <a:rPr lang="en-US" sz="1200" b="1" dirty="0" err="1" smtClean="0">
                <a:solidFill>
                  <a:schemeClr val="bg1"/>
                </a:solidFill>
                <a:latin typeface="13"/>
              </a:rPr>
              <a:t>EdCC</a:t>
            </a:r>
            <a:r>
              <a:rPr lang="en-US" sz="1200" b="1" dirty="0" smtClean="0">
                <a:solidFill>
                  <a:schemeClr val="bg1"/>
                </a:solidFill>
                <a:latin typeface="13"/>
              </a:rPr>
              <a:t> </a:t>
            </a:r>
            <a:r>
              <a:rPr lang="en-US" sz="1200" b="1" dirty="0">
                <a:solidFill>
                  <a:schemeClr val="bg1"/>
                </a:solidFill>
                <a:latin typeface="13"/>
              </a:rPr>
              <a:t>= 22%</a:t>
            </a:r>
          </a:p>
          <a:p>
            <a:pPr algn="ctr"/>
            <a:r>
              <a:rPr lang="en-US" sz="1200" b="1" dirty="0">
                <a:solidFill>
                  <a:schemeClr val="bg1"/>
                </a:solidFill>
                <a:latin typeface="13"/>
              </a:rPr>
              <a:t>EvCC = 11%</a:t>
            </a:r>
          </a:p>
          <a:p>
            <a:pPr algn="ctr">
              <a:lnSpc>
                <a:spcPct val="150000"/>
              </a:lnSpc>
            </a:pPr>
            <a:r>
              <a:rPr lang="en-US" sz="1200" b="1" dirty="0" smtClean="0">
                <a:solidFill>
                  <a:schemeClr val="bg1">
                    <a:lumMod val="75000"/>
                  </a:schemeClr>
                </a:solidFill>
                <a:latin typeface="13"/>
              </a:rPr>
              <a:t>2014 </a:t>
            </a:r>
            <a:r>
              <a:rPr lang="en-US" sz="1200" b="1" dirty="0">
                <a:solidFill>
                  <a:schemeClr val="bg1">
                    <a:lumMod val="75000"/>
                  </a:schemeClr>
                </a:solidFill>
                <a:latin typeface="13"/>
              </a:rPr>
              <a:t>- </a:t>
            </a:r>
            <a:r>
              <a:rPr lang="en-US" sz="1200" b="1" dirty="0" smtClean="0">
                <a:solidFill>
                  <a:schemeClr val="bg1">
                    <a:lumMod val="75000"/>
                  </a:schemeClr>
                </a:solidFill>
                <a:latin typeface="13"/>
              </a:rPr>
              <a:t>2015</a:t>
            </a:r>
            <a:endParaRPr lang="en-US" sz="1200" b="1" dirty="0">
              <a:solidFill>
                <a:schemeClr val="bg1">
                  <a:lumMod val="75000"/>
                </a:schemeClr>
              </a:solidFill>
              <a:latin typeface="13"/>
            </a:endParaRPr>
          </a:p>
          <a:p>
            <a:pPr algn="ctr"/>
            <a:endParaRPr lang="en-US" sz="1200" dirty="0">
              <a:solidFill>
                <a:schemeClr val="bg1">
                  <a:lumMod val="50000"/>
                </a:schemeClr>
              </a:solidFill>
              <a:latin typeface="Futura Std Medium" panose="020B05020202040203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02158976"/>
              </p:ext>
            </p:extLst>
          </p:nvPr>
        </p:nvGraphicFramePr>
        <p:xfrm>
          <a:off x="5735124" y="2556198"/>
          <a:ext cx="6222416" cy="3770656"/>
        </p:xfrm>
        <a:graphic>
          <a:graphicData uri="http://schemas.openxmlformats.org/drawingml/2006/table">
            <a:tbl>
              <a:tblPr firstRow="1" bandRow="1">
                <a:tableStyleId>{5C22544A-7EE6-4342-B048-85BDC9FD1C3A}</a:tableStyleId>
              </a:tblPr>
              <a:tblGrid>
                <a:gridCol w="2156061">
                  <a:extLst>
                    <a:ext uri="{9D8B030D-6E8A-4147-A177-3AD203B41FA5}">
                      <a16:colId xmlns:a16="http://schemas.microsoft.com/office/drawing/2014/main" val="20000"/>
                    </a:ext>
                  </a:extLst>
                </a:gridCol>
                <a:gridCol w="1513189">
                  <a:extLst>
                    <a:ext uri="{9D8B030D-6E8A-4147-A177-3AD203B41FA5}">
                      <a16:colId xmlns:a16="http://schemas.microsoft.com/office/drawing/2014/main" val="20001"/>
                    </a:ext>
                  </a:extLst>
                </a:gridCol>
                <a:gridCol w="2553166">
                  <a:extLst>
                    <a:ext uri="{9D8B030D-6E8A-4147-A177-3AD203B41FA5}">
                      <a16:colId xmlns:a16="http://schemas.microsoft.com/office/drawing/2014/main" val="20002"/>
                    </a:ext>
                  </a:extLst>
                </a:gridCol>
              </a:tblGrid>
              <a:tr h="958291">
                <a:tc gridSpan="2">
                  <a:txBody>
                    <a:bodyPr/>
                    <a:lstStyle/>
                    <a:p>
                      <a:r>
                        <a:rPr lang="en-US" sz="2000" b="1" i="0" u="none" dirty="0" smtClean="0">
                          <a:solidFill>
                            <a:schemeClr val="tx1">
                              <a:lumMod val="95000"/>
                              <a:lumOff val="5000"/>
                            </a:schemeClr>
                          </a:solidFill>
                          <a:latin typeface="Futura Std Medium" panose="020B0502020204020303" pitchFamily="34" charset="0"/>
                        </a:rPr>
                        <a:t>Demographic</a:t>
                      </a:r>
                      <a:r>
                        <a:rPr lang="en-US" sz="2000" b="1" i="0" u="none" baseline="0" dirty="0" smtClean="0">
                          <a:solidFill>
                            <a:schemeClr val="tx1">
                              <a:lumMod val="95000"/>
                              <a:lumOff val="5000"/>
                            </a:schemeClr>
                          </a:solidFill>
                          <a:latin typeface="Futura Std Medium" panose="020B0502020204020303" pitchFamily="34" charset="0"/>
                        </a:rPr>
                        <a:t> group</a:t>
                      </a:r>
                      <a:endParaRPr lang="en-US" sz="2000" b="1" i="0" u="none"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000" b="1" i="0" u="none" dirty="0" smtClean="0">
                          <a:solidFill>
                            <a:schemeClr val="tx1">
                              <a:lumMod val="95000"/>
                              <a:lumOff val="5000"/>
                            </a:schemeClr>
                          </a:solidFill>
                          <a:latin typeface="Futura Std Medium" panose="020B0502020204020303" pitchFamily="34" charset="0"/>
                        </a:rPr>
                        <a:t>3-Year</a:t>
                      </a:r>
                      <a:r>
                        <a:rPr lang="en-US" sz="2000" b="1" i="0" u="none" baseline="0" dirty="0" smtClean="0">
                          <a:solidFill>
                            <a:schemeClr val="tx1">
                              <a:lumMod val="95000"/>
                              <a:lumOff val="5000"/>
                            </a:schemeClr>
                          </a:solidFill>
                          <a:latin typeface="Futura Std Medium" panose="020B0502020204020303" pitchFamily="34" charset="0"/>
                        </a:rPr>
                        <a:t> Rate </a:t>
                      </a:r>
                      <a:endParaRPr lang="en-US" sz="2000" b="1" i="0" u="none"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2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95000"/>
                              <a:lumOff val="5000"/>
                            </a:schemeClr>
                          </a:solidFill>
                          <a:latin typeface="Futura Std Medium" panose="020B0502020204020303" pitchFamily="34" charset="0"/>
                        </a:rPr>
                        <a:t>White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000" baseline="0" dirty="0" smtClean="0">
                          <a:solidFill>
                            <a:schemeClr val="tx1">
                              <a:lumMod val="95000"/>
                              <a:lumOff val="5000"/>
                            </a:schemeClr>
                          </a:solidFill>
                          <a:latin typeface="Futura Std Medium" panose="020B0502020204020303" pitchFamily="34" charset="0"/>
                        </a:rPr>
                        <a:t>(n=454)</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11%</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2473">
                <a:tc>
                  <a:txBody>
                    <a:bodyPr/>
                    <a:lstStyle/>
                    <a:p>
                      <a:r>
                        <a:rPr lang="en-US" sz="2000" dirty="0" smtClean="0">
                          <a:solidFill>
                            <a:schemeClr val="tx1">
                              <a:lumMod val="95000"/>
                              <a:lumOff val="5000"/>
                            </a:schemeClr>
                          </a:solidFill>
                          <a:latin typeface="Futura Std Medium" panose="020B0502020204020303" pitchFamily="34" charset="0"/>
                        </a:rPr>
                        <a:t>Students of color</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95000"/>
                              <a:lumOff val="5000"/>
                            </a:schemeClr>
                          </a:solidFill>
                          <a:latin typeface="Futura Std Medium" panose="020B0502020204020303" pitchFamily="34" charset="0"/>
                        </a:rPr>
                        <a:t>(n=248)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13%</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2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95000"/>
                              <a:lumOff val="5000"/>
                            </a:schemeClr>
                          </a:solidFill>
                          <a:latin typeface="Futura Std Medium" panose="020B0502020204020303" pitchFamily="34" charset="0"/>
                        </a:rPr>
                        <a:t>*18</a:t>
                      </a:r>
                      <a:r>
                        <a:rPr lang="en-US" sz="2000" baseline="0" dirty="0" smtClean="0">
                          <a:solidFill>
                            <a:schemeClr val="tx1">
                              <a:lumMod val="95000"/>
                              <a:lumOff val="5000"/>
                            </a:schemeClr>
                          </a:solidFill>
                          <a:latin typeface="Futura Std Medium" panose="020B0502020204020303" pitchFamily="34" charset="0"/>
                        </a:rPr>
                        <a:t> – 20 yr. olds</a:t>
                      </a:r>
                      <a:endParaRPr lang="en-US" sz="2000" dirty="0" smtClean="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95000"/>
                              <a:lumOff val="5000"/>
                            </a:schemeClr>
                          </a:solidFill>
                          <a:latin typeface="Futura Std Medium" panose="020B0502020204020303" pitchFamily="34" charset="0"/>
                        </a:rPr>
                        <a:t>(n=198)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95000"/>
                              <a:lumOff val="5000"/>
                            </a:schemeClr>
                          </a:solidFill>
                          <a:latin typeface="Futura Std Medium" panose="020B0502020204020303"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2473">
                <a:tc>
                  <a:txBody>
                    <a:bodyPr/>
                    <a:lstStyle/>
                    <a:p>
                      <a:r>
                        <a:rPr lang="en-US" sz="2000" dirty="0" smtClean="0">
                          <a:solidFill>
                            <a:schemeClr val="tx1">
                              <a:lumMod val="95000"/>
                              <a:lumOff val="5000"/>
                            </a:schemeClr>
                          </a:solidFill>
                          <a:latin typeface="Futura Std Medium" panose="020B0502020204020303" pitchFamily="34" charset="0"/>
                        </a:rPr>
                        <a:t>*Hispanic</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aseline="0" dirty="0" smtClean="0">
                          <a:solidFill>
                            <a:schemeClr val="tx1">
                              <a:lumMod val="95000"/>
                              <a:lumOff val="5000"/>
                            </a:schemeClr>
                          </a:solidFill>
                          <a:latin typeface="Futura Std Medium" panose="020B0502020204020303" pitchFamily="34" charset="0"/>
                        </a:rPr>
                        <a:t>(n=102)</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1">
                              <a:lumMod val="95000"/>
                              <a:lumOff val="5000"/>
                            </a:schemeClr>
                          </a:solidFill>
                          <a:latin typeface="Futura Std Medium" panose="020B0502020204020303" pitchFamily="34" charset="0"/>
                        </a:rPr>
                        <a:t>8%</a:t>
                      </a:r>
                      <a:endParaRPr lang="en-US" sz="2000"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2473">
                <a:tc>
                  <a:txBody>
                    <a:bodyPr/>
                    <a:lstStyle/>
                    <a:p>
                      <a:r>
                        <a:rPr lang="en-US" sz="2000" b="1" dirty="0" smtClean="0">
                          <a:solidFill>
                            <a:schemeClr val="tx1">
                              <a:lumMod val="95000"/>
                              <a:lumOff val="5000"/>
                            </a:schemeClr>
                          </a:solidFill>
                          <a:latin typeface="Futura Std Medium" panose="020B0502020204020303" pitchFamily="34" charset="0"/>
                        </a:rPr>
                        <a:t>All Students</a:t>
                      </a:r>
                      <a:endParaRPr lang="en-US" sz="2000" b="1"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latin typeface="Futura Std Medium" panose="020B0502020204020303" pitchFamily="34" charset="0"/>
                        </a:rPr>
                        <a:t>11%</a:t>
                      </a:r>
                      <a:endParaRPr lang="en-US" sz="2000" b="1" dirty="0">
                        <a:solidFill>
                          <a:schemeClr val="tx1">
                            <a:lumMod val="95000"/>
                            <a:lumOff val="5000"/>
                          </a:schemeClr>
                        </a:solidFill>
                        <a:latin typeface="Futura Std Medium" panose="020B05020202040203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8" name="Rectangle 17"/>
          <p:cNvSpPr/>
          <p:nvPr/>
        </p:nvSpPr>
        <p:spPr>
          <a:xfrm>
            <a:off x="755764" y="4196346"/>
            <a:ext cx="3983505" cy="1692771"/>
          </a:xfrm>
          <a:prstGeom prst="rect">
            <a:avLst/>
          </a:prstGeom>
        </p:spPr>
        <p:txBody>
          <a:bodyPr wrap="square">
            <a:spAutoFit/>
          </a:bodyPr>
          <a:lstStyle/>
          <a:p>
            <a:r>
              <a:rPr lang="en-US" sz="2600" dirty="0" smtClean="0">
                <a:solidFill>
                  <a:schemeClr val="tx1">
                    <a:lumMod val="95000"/>
                    <a:lumOff val="5000"/>
                  </a:schemeClr>
                </a:solidFill>
                <a:latin typeface="Futura Std Medium" panose="020B0502020204020303" pitchFamily="34" charset="0"/>
              </a:rPr>
              <a:t>Transition </a:t>
            </a:r>
            <a:r>
              <a:rPr lang="en-US" sz="2600" dirty="0">
                <a:solidFill>
                  <a:schemeClr val="tx1">
                    <a:lumMod val="95000"/>
                    <a:lumOff val="5000"/>
                  </a:schemeClr>
                </a:solidFill>
                <a:latin typeface="Futura Std Medium" panose="020B0502020204020303" pitchFamily="34" charset="0"/>
              </a:rPr>
              <a:t>rate </a:t>
            </a:r>
            <a:endParaRPr lang="en-US" sz="2600" dirty="0" smtClean="0">
              <a:solidFill>
                <a:schemeClr val="tx1">
                  <a:lumMod val="95000"/>
                  <a:lumOff val="5000"/>
                </a:schemeClr>
              </a:solidFill>
              <a:latin typeface="Futura Std Medium" panose="020B0502020204020303" pitchFamily="34" charset="0"/>
            </a:endParaRPr>
          </a:p>
          <a:p>
            <a:r>
              <a:rPr lang="en-US" sz="2600" dirty="0" smtClean="0">
                <a:solidFill>
                  <a:schemeClr val="tx1">
                    <a:lumMod val="95000"/>
                    <a:lumOff val="5000"/>
                  </a:schemeClr>
                </a:solidFill>
                <a:latin typeface="Futura Std Medium" panose="020B0502020204020303" pitchFamily="34" charset="0"/>
              </a:rPr>
              <a:t>within </a:t>
            </a:r>
            <a:r>
              <a:rPr lang="en-US" sz="2600" dirty="0">
                <a:solidFill>
                  <a:schemeClr val="tx1">
                    <a:lumMod val="95000"/>
                    <a:lumOff val="5000"/>
                  </a:schemeClr>
                </a:solidFill>
                <a:latin typeface="Futura Std Medium" panose="020B0502020204020303" pitchFamily="34" charset="0"/>
              </a:rPr>
              <a:t>3</a:t>
            </a:r>
            <a:r>
              <a:rPr lang="en-US" sz="2600" dirty="0" smtClean="0">
                <a:solidFill>
                  <a:schemeClr val="tx1">
                    <a:lumMod val="95000"/>
                    <a:lumOff val="5000"/>
                  </a:schemeClr>
                </a:solidFill>
                <a:latin typeface="Futura Std Medium" panose="020B0502020204020303" pitchFamily="34" charset="0"/>
              </a:rPr>
              <a:t> </a:t>
            </a:r>
            <a:r>
              <a:rPr lang="en-US" sz="2600" dirty="0">
                <a:solidFill>
                  <a:schemeClr val="tx1">
                    <a:lumMod val="95000"/>
                    <a:lumOff val="5000"/>
                  </a:schemeClr>
                </a:solidFill>
                <a:latin typeface="Futura Std Medium" panose="020B0502020204020303" pitchFamily="34" charset="0"/>
              </a:rPr>
              <a:t>years </a:t>
            </a:r>
            <a:endParaRPr lang="en-US" sz="2600" dirty="0" smtClean="0">
              <a:solidFill>
                <a:schemeClr val="tx1">
                  <a:lumMod val="95000"/>
                  <a:lumOff val="5000"/>
                </a:schemeClr>
              </a:solidFill>
              <a:latin typeface="Futura Std Medium" panose="020B0502020204020303" pitchFamily="34" charset="0"/>
            </a:endParaRPr>
          </a:p>
          <a:p>
            <a:r>
              <a:rPr lang="en-US" sz="2600" dirty="0" smtClean="0">
                <a:solidFill>
                  <a:schemeClr val="tx1">
                    <a:lumMod val="95000"/>
                    <a:lumOff val="5000"/>
                  </a:schemeClr>
                </a:solidFill>
                <a:latin typeface="Futura Std Medium" panose="020B0502020204020303" pitchFamily="34" charset="0"/>
              </a:rPr>
              <a:t>of </a:t>
            </a:r>
            <a:r>
              <a:rPr lang="en-US" sz="2600" dirty="0">
                <a:solidFill>
                  <a:schemeClr val="tx1">
                    <a:lumMod val="95000"/>
                    <a:lumOff val="5000"/>
                  </a:schemeClr>
                </a:solidFill>
                <a:latin typeface="Futura Std Medium" panose="020B0502020204020303" pitchFamily="34" charset="0"/>
              </a:rPr>
              <a:t>first </a:t>
            </a:r>
            <a:r>
              <a:rPr lang="en-US" sz="2600" dirty="0" smtClean="0">
                <a:solidFill>
                  <a:schemeClr val="tx1">
                    <a:lumMod val="95000"/>
                    <a:lumOff val="5000"/>
                  </a:schemeClr>
                </a:solidFill>
                <a:latin typeface="Futura Std Medium" panose="020B0502020204020303" pitchFamily="34" charset="0"/>
              </a:rPr>
              <a:t>ABE/GED</a:t>
            </a:r>
          </a:p>
          <a:p>
            <a:r>
              <a:rPr lang="en-US" sz="2600" dirty="0" smtClean="0">
                <a:solidFill>
                  <a:schemeClr val="tx1">
                    <a:lumMod val="95000"/>
                    <a:lumOff val="5000"/>
                  </a:schemeClr>
                </a:solidFill>
                <a:latin typeface="Futura Std Medium" panose="020B0502020204020303" pitchFamily="34" charset="0"/>
              </a:rPr>
              <a:t>course.</a:t>
            </a:r>
            <a:endParaRPr lang="en-US" sz="2600" dirty="0">
              <a:solidFill>
                <a:schemeClr val="tx1">
                  <a:lumMod val="95000"/>
                  <a:lumOff val="5000"/>
                </a:schemeClr>
              </a:solidFill>
              <a:latin typeface="Futura Std Medium" panose="020B0502020204020303" pitchFamily="34" charset="0"/>
            </a:endParaRPr>
          </a:p>
        </p:txBody>
      </p:sp>
      <p:sp>
        <p:nvSpPr>
          <p:cNvPr id="12" name="Rectangle 11"/>
          <p:cNvSpPr/>
          <p:nvPr/>
        </p:nvSpPr>
        <p:spPr>
          <a:xfrm>
            <a:off x="621949" y="2063755"/>
            <a:ext cx="3421129" cy="492443"/>
          </a:xfrm>
          <a:prstGeom prst="rect">
            <a:avLst/>
          </a:prstGeom>
        </p:spPr>
        <p:txBody>
          <a:bodyPr wrap="none">
            <a:spAutoFit/>
          </a:bodyPr>
          <a:lstStyle/>
          <a:p>
            <a:r>
              <a:rPr lang="en-US" sz="2600" dirty="0">
                <a:solidFill>
                  <a:schemeClr val="tx1">
                    <a:lumMod val="95000"/>
                    <a:lumOff val="5000"/>
                  </a:schemeClr>
                </a:solidFill>
                <a:latin typeface="Futura Std Medium" panose="020B0502020204020303" pitchFamily="34" charset="0"/>
              </a:rPr>
              <a:t>ABE and GED Students</a:t>
            </a:r>
          </a:p>
        </p:txBody>
      </p:sp>
      <p:sp>
        <p:nvSpPr>
          <p:cNvPr id="13" name="Oval 12"/>
          <p:cNvSpPr/>
          <p:nvPr/>
        </p:nvSpPr>
        <p:spPr>
          <a:xfrm>
            <a:off x="5570277" y="4681175"/>
            <a:ext cx="2227244"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70277" y="5266383"/>
            <a:ext cx="1984916" cy="46692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84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323" y="702633"/>
            <a:ext cx="10564465" cy="751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TRANSITION OBJECTIVES</a:t>
            </a:r>
          </a:p>
        </p:txBody>
      </p:sp>
      <p:sp>
        <p:nvSpPr>
          <p:cNvPr id="4" name="TextBox 3"/>
          <p:cNvSpPr txBox="1"/>
          <p:nvPr/>
        </p:nvSpPr>
        <p:spPr>
          <a:xfrm>
            <a:off x="621323" y="1934306"/>
            <a:ext cx="797169" cy="769441"/>
          </a:xfrm>
          <a:prstGeom prst="rect">
            <a:avLst/>
          </a:prstGeom>
          <a:solidFill>
            <a:srgbClr val="A71919"/>
          </a:solidFill>
        </p:spPr>
        <p:txBody>
          <a:bodyPr wrap="square" lIns="0" tIns="0" rIns="0" bIns="0" rtlCol="0">
            <a:spAutoFit/>
          </a:bodyPr>
          <a:lstStyle/>
          <a:p>
            <a:pPr algn="ctr"/>
            <a:r>
              <a:rPr lang="en-US" sz="5000" dirty="0" smtClean="0">
                <a:solidFill>
                  <a:schemeClr val="bg1"/>
                </a:solidFill>
                <a:latin typeface="Times New Roman" panose="02020603050405020304" pitchFamily="18" charset="0"/>
                <a:cs typeface="Times New Roman" panose="02020603050405020304" pitchFamily="18" charset="0"/>
              </a:rPr>
              <a:t>1</a:t>
            </a:r>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21323" y="2837019"/>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621323" y="3739732"/>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1606062" y="5493912"/>
            <a:ext cx="9288918" cy="892552"/>
          </a:xfrm>
          <a:prstGeom prst="rect">
            <a:avLst/>
          </a:prstGeom>
          <a:noFill/>
        </p:spPr>
        <p:txBody>
          <a:bodyPr wrap="square" rtlCol="0">
            <a:spAutoFit/>
          </a:bodyPr>
          <a:lstStyle/>
          <a:p>
            <a:r>
              <a:rPr lang="en-US" sz="2600" dirty="0" smtClean="0">
                <a:latin typeface="Futura Std Light" panose="020B0402020204020303" pitchFamily="34" charset="0"/>
              </a:rPr>
              <a:t>Expand peer mentoring program, focusing on 18-20 year olds and Hispanics, by 200 students per year in FY 2017-18.</a:t>
            </a:r>
            <a:endParaRPr lang="en-US" sz="2600" dirty="0">
              <a:latin typeface="Futura Std Light" panose="020B0402020204020303" pitchFamily="34" charset="0"/>
            </a:endParaRPr>
          </a:p>
        </p:txBody>
      </p:sp>
      <p:sp>
        <p:nvSpPr>
          <p:cNvPr id="28" name="TextBox 27"/>
          <p:cNvSpPr txBox="1"/>
          <p:nvPr/>
        </p:nvSpPr>
        <p:spPr>
          <a:xfrm>
            <a:off x="621323" y="4642445"/>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4</a:t>
            </a:r>
          </a:p>
        </p:txBody>
      </p:sp>
      <p:sp>
        <p:nvSpPr>
          <p:cNvPr id="29" name="TextBox 28"/>
          <p:cNvSpPr txBox="1"/>
          <p:nvPr/>
        </p:nvSpPr>
        <p:spPr>
          <a:xfrm>
            <a:off x="1606061" y="3668015"/>
            <a:ext cx="8336193" cy="892552"/>
          </a:xfrm>
          <a:prstGeom prst="rect">
            <a:avLst/>
          </a:prstGeom>
          <a:noFill/>
        </p:spPr>
        <p:txBody>
          <a:bodyPr wrap="none" rtlCol="0">
            <a:spAutoFit/>
          </a:bodyPr>
          <a:lstStyle/>
          <a:p>
            <a:r>
              <a:rPr lang="en-US" sz="2600" dirty="0" smtClean="0">
                <a:latin typeface="Futura Std Light" panose="020B0402020204020303" pitchFamily="34" charset="0"/>
              </a:rPr>
              <a:t>Begin offering Academic I-BEST (5 sections) by Winter and </a:t>
            </a:r>
          </a:p>
          <a:p>
            <a:r>
              <a:rPr lang="en-US" sz="2600" dirty="0" smtClean="0">
                <a:latin typeface="Futura Std Light" panose="020B0402020204020303" pitchFamily="34" charset="0"/>
              </a:rPr>
              <a:t>Spring quarters, 2018 and expand Prof-Tech I-BEST.</a:t>
            </a:r>
          </a:p>
        </p:txBody>
      </p:sp>
      <p:sp>
        <p:nvSpPr>
          <p:cNvPr id="30" name="TextBox 29"/>
          <p:cNvSpPr txBox="1"/>
          <p:nvPr/>
        </p:nvSpPr>
        <p:spPr>
          <a:xfrm>
            <a:off x="621323" y="5545158"/>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5</a:t>
            </a:r>
          </a:p>
        </p:txBody>
      </p:sp>
      <p:sp>
        <p:nvSpPr>
          <p:cNvPr id="31" name="TextBox 30"/>
          <p:cNvSpPr txBox="1"/>
          <p:nvPr/>
        </p:nvSpPr>
        <p:spPr>
          <a:xfrm>
            <a:off x="1606061" y="5493912"/>
            <a:ext cx="184731" cy="492443"/>
          </a:xfrm>
          <a:prstGeom prst="rect">
            <a:avLst/>
          </a:prstGeom>
          <a:noFill/>
        </p:spPr>
        <p:txBody>
          <a:bodyPr wrap="none" rtlCol="0">
            <a:spAutoFit/>
          </a:bodyPr>
          <a:lstStyle/>
          <a:p>
            <a:endParaRPr lang="en-US" sz="2600" dirty="0">
              <a:latin typeface="Futura Std Light" panose="020B0402020204020303"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19" name="TextBox 18"/>
          <p:cNvSpPr txBox="1"/>
          <p:nvPr/>
        </p:nvSpPr>
        <p:spPr>
          <a:xfrm>
            <a:off x="1606060" y="1872750"/>
            <a:ext cx="10062063" cy="892552"/>
          </a:xfrm>
          <a:prstGeom prst="rect">
            <a:avLst/>
          </a:prstGeom>
          <a:noFill/>
        </p:spPr>
        <p:txBody>
          <a:bodyPr wrap="square" rtlCol="0">
            <a:spAutoFit/>
          </a:bodyPr>
          <a:lstStyle/>
          <a:p>
            <a:r>
              <a:rPr lang="en-US" sz="2600" dirty="0" smtClean="0">
                <a:latin typeface="Futura Std Light" panose="020B0402020204020303" pitchFamily="34" charset="0"/>
              </a:rPr>
              <a:t>Create and conduct College Fairs on-site for Transitional students </a:t>
            </a:r>
            <a:r>
              <a:rPr lang="en-US" sz="2600" dirty="0">
                <a:latin typeface="Futura Std Light" panose="020B0402020204020303" pitchFamily="34" charset="0"/>
              </a:rPr>
              <a:t>(</a:t>
            </a:r>
            <a:r>
              <a:rPr lang="en-US" sz="2600" dirty="0" smtClean="0">
                <a:latin typeface="Futura Std Light" panose="020B0402020204020303" pitchFamily="34" charset="0"/>
              </a:rPr>
              <a:t>main campus and East County) by June, 2018.</a:t>
            </a:r>
            <a:endParaRPr lang="en-US" sz="2600" dirty="0">
              <a:latin typeface="Futura Std Light" panose="020B0402020204020303" pitchFamily="34" charset="0"/>
            </a:endParaRPr>
          </a:p>
        </p:txBody>
      </p:sp>
      <p:sp>
        <p:nvSpPr>
          <p:cNvPr id="20" name="TextBox 19"/>
          <p:cNvSpPr txBox="1"/>
          <p:nvPr/>
        </p:nvSpPr>
        <p:spPr>
          <a:xfrm>
            <a:off x="1606061" y="2775463"/>
            <a:ext cx="10469245" cy="892552"/>
          </a:xfrm>
          <a:prstGeom prst="rect">
            <a:avLst/>
          </a:prstGeom>
          <a:noFill/>
        </p:spPr>
        <p:txBody>
          <a:bodyPr wrap="square" rtlCol="0">
            <a:spAutoFit/>
          </a:bodyPr>
          <a:lstStyle/>
          <a:p>
            <a:r>
              <a:rPr lang="en-US" sz="2600" dirty="0">
                <a:latin typeface="Futura Std Light" panose="020B0402020204020303" pitchFamily="34" charset="0"/>
              </a:rPr>
              <a:t>Award </a:t>
            </a:r>
            <a:r>
              <a:rPr lang="en-US" sz="2600" dirty="0" smtClean="0">
                <a:latin typeface="Futura Std Light" panose="020B0402020204020303" pitchFamily="34" charset="0"/>
              </a:rPr>
              <a:t> proactive </a:t>
            </a:r>
            <a:r>
              <a:rPr lang="en-US" sz="2600" dirty="0">
                <a:latin typeface="Futura Std Light" panose="020B0402020204020303" pitchFamily="34" charset="0"/>
              </a:rPr>
              <a:t>micro-scholarships/grants to GED </a:t>
            </a:r>
            <a:r>
              <a:rPr lang="en-US" sz="2600" dirty="0" smtClean="0">
                <a:latin typeface="Futura Std Light" panose="020B0402020204020303" pitchFamily="34" charset="0"/>
              </a:rPr>
              <a:t>and HS 21</a:t>
            </a:r>
          </a:p>
          <a:p>
            <a:r>
              <a:rPr lang="en-US" sz="2600" dirty="0" smtClean="0">
                <a:latin typeface="Futura Std Light" panose="020B0402020204020303" pitchFamily="34" charset="0"/>
              </a:rPr>
              <a:t>completers to </a:t>
            </a:r>
            <a:r>
              <a:rPr lang="en-US" sz="2600" dirty="0">
                <a:latin typeface="Futura Std Light" panose="020B0402020204020303" pitchFamily="34" charset="0"/>
              </a:rPr>
              <a:t>encourage </a:t>
            </a:r>
            <a:r>
              <a:rPr lang="en-US" sz="2600" dirty="0" smtClean="0">
                <a:latin typeface="Futura Std Light" panose="020B0402020204020303" pitchFamily="34" charset="0"/>
              </a:rPr>
              <a:t>completion and transition to EvCC.</a:t>
            </a:r>
            <a:endParaRPr lang="en-US" sz="2600" dirty="0">
              <a:latin typeface="Futura Std Light" panose="020B0402020204020303" pitchFamily="34" charset="0"/>
            </a:endParaRPr>
          </a:p>
        </p:txBody>
      </p:sp>
      <p:sp>
        <p:nvSpPr>
          <p:cNvPr id="15" name="TextBox 14"/>
          <p:cNvSpPr txBox="1"/>
          <p:nvPr/>
        </p:nvSpPr>
        <p:spPr>
          <a:xfrm>
            <a:off x="1606061" y="4601360"/>
            <a:ext cx="9871564" cy="892552"/>
          </a:xfrm>
          <a:prstGeom prst="rect">
            <a:avLst/>
          </a:prstGeom>
          <a:noFill/>
        </p:spPr>
        <p:txBody>
          <a:bodyPr wrap="square" rtlCol="0">
            <a:spAutoFit/>
          </a:bodyPr>
          <a:lstStyle/>
          <a:p>
            <a:r>
              <a:rPr lang="en-US" sz="2600" dirty="0" smtClean="0">
                <a:latin typeface="Futura Std Light" panose="020B0402020204020303" pitchFamily="34" charset="0"/>
              </a:rPr>
              <a:t>Provide a dedicated advisor for Transitional Studies students by September, 2017.</a:t>
            </a:r>
            <a:endParaRPr lang="en-US" sz="2600" dirty="0">
              <a:latin typeface="Futura Std Light" panose="020B0402020204020303" pitchFamily="34" charset="0"/>
            </a:endParaRPr>
          </a:p>
        </p:txBody>
      </p:sp>
    </p:spTree>
    <p:extLst>
      <p:ext uri="{BB962C8B-B14F-4D97-AF65-F5344CB8AC3E}">
        <p14:creationId xmlns:p14="http://schemas.microsoft.com/office/powerpoint/2010/main" val="242552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440" y="2517247"/>
            <a:ext cx="7462734" cy="1051336"/>
          </a:xfrm>
        </p:spPr>
        <p:txBody>
          <a:bodyPr>
            <a:noAutofit/>
          </a:bodyPr>
          <a:lstStyle/>
          <a:p>
            <a:pPr algn="l"/>
            <a:r>
              <a:rPr lang="en-US" sz="4200" b="1" dirty="0" smtClean="0">
                <a:solidFill>
                  <a:srgbClr val="272827"/>
                </a:solidFill>
                <a:latin typeface="Futura Std Medium" panose="020B0502020204020303" pitchFamily="34" charset="0"/>
              </a:rPr>
              <a:t>SEM FIRST FOCUS</a:t>
            </a:r>
            <a:r>
              <a:rPr lang="en-US" sz="4200" dirty="0" smtClean="0">
                <a:solidFill>
                  <a:srgbClr val="272827"/>
                </a:solidFill>
                <a:latin typeface="Futura Std Medium" panose="020B0502020204020303" pitchFamily="34" charset="0"/>
              </a:rPr>
              <a:t/>
            </a:r>
            <a:br>
              <a:rPr lang="en-US" sz="4200" dirty="0" smtClean="0">
                <a:solidFill>
                  <a:srgbClr val="272827"/>
                </a:solidFill>
                <a:latin typeface="Futura Std Medium" panose="020B0502020204020303" pitchFamily="34" charset="0"/>
              </a:rPr>
            </a:br>
            <a:r>
              <a:rPr lang="en-US" sz="4200" dirty="0" smtClean="0">
                <a:solidFill>
                  <a:srgbClr val="A71919"/>
                </a:solidFill>
                <a:latin typeface="Futura Std Medium" panose="020B0502020204020303" pitchFamily="34" charset="0"/>
              </a:rPr>
              <a:t>Retention and Completion Goal</a:t>
            </a:r>
            <a:endParaRPr lang="en-US" sz="4200" dirty="0">
              <a:solidFill>
                <a:srgbClr val="A71919"/>
              </a:solidFill>
              <a:latin typeface="Futura Std Medium" panose="020B0502020204020303" pitchFamily="34" charset="0"/>
            </a:endParaRPr>
          </a:p>
        </p:txBody>
      </p:sp>
      <p:sp>
        <p:nvSpPr>
          <p:cNvPr id="7" name="Subtitle 2"/>
          <p:cNvSpPr txBox="1">
            <a:spLocks/>
          </p:cNvSpPr>
          <p:nvPr/>
        </p:nvSpPr>
        <p:spPr>
          <a:xfrm>
            <a:off x="1534008" y="4119976"/>
            <a:ext cx="6576322" cy="1345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404040"/>
              </a:solidFill>
              <a:latin typeface="Futura Std Light" panose="020B0402020204020303" pitchFamily="34" charset="0"/>
            </a:endParaRPr>
          </a:p>
        </p:txBody>
      </p:sp>
      <p:sp>
        <p:nvSpPr>
          <p:cNvPr id="8" name="Subtitle 2"/>
          <p:cNvSpPr txBox="1">
            <a:spLocks/>
          </p:cNvSpPr>
          <p:nvPr/>
        </p:nvSpPr>
        <p:spPr>
          <a:xfrm>
            <a:off x="1496441" y="3822265"/>
            <a:ext cx="6662530" cy="17461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smtClean="0">
                <a:solidFill>
                  <a:srgbClr val="404040"/>
                </a:solidFill>
                <a:latin typeface="Futura Std Light" panose="020B0402020204020303" pitchFamily="34" charset="0"/>
              </a:rPr>
              <a:t>Integrate with and augment Guided Pathways and Achieving the Dream efforts to improve institution-wide completion rates from 23% </a:t>
            </a:r>
            <a:br>
              <a:rPr lang="en-US" sz="2600" dirty="0" smtClean="0">
                <a:solidFill>
                  <a:srgbClr val="404040"/>
                </a:solidFill>
                <a:latin typeface="Futura Std Light" panose="020B0402020204020303" pitchFamily="34" charset="0"/>
              </a:rPr>
            </a:br>
            <a:r>
              <a:rPr lang="en-US" sz="2600" dirty="0" smtClean="0">
                <a:solidFill>
                  <a:srgbClr val="404040"/>
                </a:solidFill>
                <a:latin typeface="Futura Std Light" panose="020B0402020204020303" pitchFamily="34" charset="0"/>
              </a:rPr>
              <a:t>to 35% by 2021.</a:t>
            </a:r>
            <a:endParaRPr lang="en-US" sz="2600" dirty="0">
              <a:solidFill>
                <a:srgbClr val="404040"/>
              </a:solidFill>
              <a:latin typeface="Futura Std Light" panose="020B0402020204020303"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cxnSp>
        <p:nvCxnSpPr>
          <p:cNvPr id="12" name="Straight Connector 11"/>
          <p:cNvCxnSpPr/>
          <p:nvPr/>
        </p:nvCxnSpPr>
        <p:spPr>
          <a:xfrm flipV="1">
            <a:off x="1556422" y="3715965"/>
            <a:ext cx="7091466" cy="486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9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endParaRPr lang="en-US" dirty="0" smtClean="0"/>
          </a:p>
          <a:p>
            <a:pPr marL="0" indent="0" algn="ctr">
              <a:buNone/>
            </a:pPr>
            <a:r>
              <a:rPr lang="en-US" sz="2400" b="1" dirty="0" smtClean="0">
                <a:latin typeface="Futura Std Light" charset="0"/>
              </a:rPr>
              <a:t>‘We </a:t>
            </a:r>
            <a:r>
              <a:rPr lang="en-US" sz="2400" b="1" dirty="0">
                <a:latin typeface="Futura Std Light" charset="0"/>
              </a:rPr>
              <a:t>measure our success by each student’s </a:t>
            </a:r>
            <a:r>
              <a:rPr lang="en-US" sz="2400" b="1" dirty="0" smtClean="0">
                <a:latin typeface="Futura Std Light" charset="0"/>
              </a:rPr>
              <a:t>achievement</a:t>
            </a:r>
          </a:p>
          <a:p>
            <a:pPr marL="0" indent="0" algn="ctr">
              <a:buNone/>
            </a:pPr>
            <a:r>
              <a:rPr lang="en-US" sz="2400" b="1" dirty="0" smtClean="0">
                <a:latin typeface="Futura Std Light" charset="0"/>
              </a:rPr>
              <a:t>of </a:t>
            </a:r>
            <a:r>
              <a:rPr lang="en-US" sz="2400" b="1" dirty="0">
                <a:latin typeface="Futura Std Light" charset="0"/>
              </a:rPr>
              <a:t>educational, personal, and professional goals</a:t>
            </a:r>
            <a:r>
              <a:rPr lang="en-US" sz="2400" b="1" dirty="0" smtClean="0">
                <a:latin typeface="Futura Std Light" charset="0"/>
              </a:rPr>
              <a:t>.’</a:t>
            </a:r>
          </a:p>
          <a:p>
            <a:pPr marL="0" indent="0">
              <a:buNone/>
            </a:pPr>
            <a:r>
              <a:rPr lang="en-US" sz="2400" dirty="0">
                <a:latin typeface="Futura Std Light" charset="0"/>
              </a:rPr>
              <a:t>	</a:t>
            </a:r>
            <a:r>
              <a:rPr lang="en-US" sz="2400" dirty="0" smtClean="0">
                <a:latin typeface="Futura Std Light" charset="0"/>
              </a:rPr>
              <a:t>				</a:t>
            </a:r>
          </a:p>
          <a:p>
            <a:pPr marL="0" indent="0">
              <a:buNone/>
            </a:pPr>
            <a:r>
              <a:rPr lang="en-US" sz="2400" dirty="0">
                <a:latin typeface="Futura Std Light" charset="0"/>
              </a:rPr>
              <a:t>	</a:t>
            </a:r>
            <a:r>
              <a:rPr lang="en-US" sz="2400" dirty="0" smtClean="0">
                <a:latin typeface="Futura Std Light" charset="0"/>
              </a:rPr>
              <a:t>					--</a:t>
            </a:r>
            <a:r>
              <a:rPr lang="en-US" sz="2000" dirty="0" smtClean="0">
                <a:latin typeface="Futura Std Light" charset="0"/>
              </a:rPr>
              <a:t>Excerpt from </a:t>
            </a:r>
            <a:r>
              <a:rPr lang="en-US" sz="2000" dirty="0" err="1" smtClean="0">
                <a:latin typeface="Futura Std Light" charset="0"/>
              </a:rPr>
              <a:t>EvCC’s</a:t>
            </a:r>
            <a:r>
              <a:rPr lang="en-US" sz="2000" dirty="0" smtClean="0">
                <a:latin typeface="Futura Std Light" charset="0"/>
              </a:rPr>
              <a:t> Strategic Plan</a:t>
            </a:r>
            <a:endParaRPr lang="en-US" sz="2000" dirty="0">
              <a:latin typeface="Futura Std Light" charset="0"/>
            </a:endParaRPr>
          </a:p>
          <a:p>
            <a:endParaRPr lang="en-US" dirty="0"/>
          </a:p>
        </p:txBody>
      </p:sp>
    </p:spTree>
    <p:extLst>
      <p:ext uri="{BB962C8B-B14F-4D97-AF65-F5344CB8AC3E}">
        <p14:creationId xmlns:p14="http://schemas.microsoft.com/office/powerpoint/2010/main" val="2078606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6492" y="342696"/>
            <a:ext cx="10400343" cy="1115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RETENTION</a:t>
            </a:r>
            <a:r>
              <a:rPr lang="en-US" sz="4200" b="1" dirty="0">
                <a:solidFill>
                  <a:srgbClr val="272827"/>
                </a:solidFill>
                <a:latin typeface="Futura Std Medium" panose="020B0502020204020303" pitchFamily="34" charset="0"/>
              </a:rPr>
              <a:t> </a:t>
            </a:r>
            <a:r>
              <a:rPr lang="en-US" sz="4200" b="1" dirty="0" smtClean="0">
                <a:solidFill>
                  <a:srgbClr val="272827"/>
                </a:solidFill>
                <a:latin typeface="Futura Std Medium" panose="020B0502020204020303" pitchFamily="34" charset="0"/>
              </a:rPr>
              <a:t>&amp; COMPLETION </a:t>
            </a:r>
          </a:p>
          <a:p>
            <a:r>
              <a:rPr lang="en-US" sz="4200" b="1" dirty="0" smtClean="0">
                <a:solidFill>
                  <a:srgbClr val="272827"/>
                </a:solidFill>
                <a:latin typeface="Futura Std Medium" panose="020B0502020204020303" pitchFamily="34" charset="0"/>
              </a:rPr>
              <a:t>SCORECARD</a:t>
            </a:r>
          </a:p>
        </p:txBody>
      </p:sp>
      <p:cxnSp>
        <p:nvCxnSpPr>
          <p:cNvPr id="5" name="Straight Connector 4"/>
          <p:cNvCxnSpPr/>
          <p:nvPr/>
        </p:nvCxnSpPr>
        <p:spPr>
          <a:xfrm>
            <a:off x="6247180" y="2021808"/>
            <a:ext cx="6209" cy="4067707"/>
          </a:xfrm>
          <a:prstGeom prst="line">
            <a:avLst/>
          </a:prstGeom>
          <a:ln w="38100">
            <a:solidFill>
              <a:srgbClr val="C9CAC8"/>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pSp>
        <p:nvGrpSpPr>
          <p:cNvPr id="15" name="Group 14"/>
          <p:cNvGrpSpPr/>
          <p:nvPr/>
        </p:nvGrpSpPr>
        <p:grpSpPr>
          <a:xfrm>
            <a:off x="656492" y="2021808"/>
            <a:ext cx="4160835" cy="2609974"/>
            <a:chOff x="656492" y="2021808"/>
            <a:chExt cx="4160835" cy="2609974"/>
          </a:xfrm>
        </p:grpSpPr>
        <p:sp>
          <p:nvSpPr>
            <p:cNvPr id="17" name="TextBox 16"/>
            <p:cNvSpPr txBox="1"/>
            <p:nvPr/>
          </p:nvSpPr>
          <p:spPr>
            <a:xfrm>
              <a:off x="656492" y="2021808"/>
              <a:ext cx="4160835" cy="2215991"/>
            </a:xfrm>
            <a:prstGeom prst="rect">
              <a:avLst/>
            </a:prstGeom>
            <a:noFill/>
          </p:spPr>
          <p:txBody>
            <a:bodyPr wrap="square" rtlCol="0">
              <a:spAutoFit/>
            </a:bodyPr>
            <a:lstStyle/>
            <a:p>
              <a:r>
                <a:rPr lang="en-US" sz="13800" b="1" dirty="0" smtClean="0">
                  <a:solidFill>
                    <a:srgbClr val="990000"/>
                  </a:solidFill>
                  <a:latin typeface="Futura Std Condensed" panose="020B0506020204030204" pitchFamily="34" charset="0"/>
                </a:rPr>
                <a:t>56%</a:t>
              </a:r>
            </a:p>
          </p:txBody>
        </p:sp>
        <p:sp>
          <p:nvSpPr>
            <p:cNvPr id="13" name="Rectangle 12"/>
            <p:cNvSpPr/>
            <p:nvPr/>
          </p:nvSpPr>
          <p:spPr>
            <a:xfrm>
              <a:off x="656492" y="3831563"/>
              <a:ext cx="3870903" cy="800219"/>
            </a:xfrm>
            <a:prstGeom prst="rect">
              <a:avLst/>
            </a:prstGeom>
          </p:spPr>
          <p:txBody>
            <a:bodyPr wrap="square">
              <a:spAutoFit/>
            </a:bodyPr>
            <a:lstStyle/>
            <a:p>
              <a:r>
                <a:rPr lang="en-US" sz="2600" dirty="0" smtClean="0">
                  <a:solidFill>
                    <a:schemeClr val="tx1">
                      <a:lumMod val="95000"/>
                      <a:lumOff val="5000"/>
                    </a:schemeClr>
                  </a:solidFill>
                  <a:latin typeface="Futura Std Medium" panose="020B0502020204020303" pitchFamily="34" charset="0"/>
                </a:rPr>
                <a:t>RETENTION</a:t>
              </a:r>
            </a:p>
            <a:p>
              <a:r>
                <a:rPr lang="en-US" sz="2000" dirty="0" smtClean="0">
                  <a:solidFill>
                    <a:schemeClr val="tx1">
                      <a:lumMod val="95000"/>
                      <a:lumOff val="5000"/>
                    </a:schemeClr>
                  </a:solidFill>
                  <a:latin typeface="Futura Std Medium" panose="020B0502020204020303" pitchFamily="34" charset="0"/>
                </a:rPr>
                <a:t>Starting Fall 2015 to Fall 2016</a:t>
              </a:r>
              <a:endParaRPr lang="en-US" sz="2000" dirty="0">
                <a:solidFill>
                  <a:schemeClr val="tx1">
                    <a:lumMod val="95000"/>
                    <a:lumOff val="5000"/>
                  </a:schemeClr>
                </a:solidFill>
                <a:latin typeface="Futura Std Medium" panose="020B0502020204020303" pitchFamily="34" charset="0"/>
              </a:endParaRPr>
            </a:p>
          </p:txBody>
        </p:sp>
      </p:grpSp>
      <p:grpSp>
        <p:nvGrpSpPr>
          <p:cNvPr id="16" name="Group 15"/>
          <p:cNvGrpSpPr/>
          <p:nvPr/>
        </p:nvGrpSpPr>
        <p:grpSpPr>
          <a:xfrm>
            <a:off x="7025884" y="2021808"/>
            <a:ext cx="4519672" cy="2609974"/>
            <a:chOff x="6481874" y="2021808"/>
            <a:chExt cx="4519672" cy="2609974"/>
          </a:xfrm>
        </p:grpSpPr>
        <p:sp>
          <p:nvSpPr>
            <p:cNvPr id="19" name="TextBox 18"/>
            <p:cNvSpPr txBox="1"/>
            <p:nvPr/>
          </p:nvSpPr>
          <p:spPr>
            <a:xfrm>
              <a:off x="6481874" y="2021808"/>
              <a:ext cx="4519672" cy="2215991"/>
            </a:xfrm>
            <a:prstGeom prst="rect">
              <a:avLst/>
            </a:prstGeom>
            <a:noFill/>
          </p:spPr>
          <p:txBody>
            <a:bodyPr wrap="square" rtlCol="0">
              <a:spAutoFit/>
            </a:bodyPr>
            <a:lstStyle/>
            <a:p>
              <a:r>
                <a:rPr lang="en-US" sz="13800" b="1" dirty="0" smtClean="0">
                  <a:solidFill>
                    <a:srgbClr val="990000"/>
                  </a:solidFill>
                  <a:latin typeface="Futura Std Condensed" panose="020B0506020204030204" pitchFamily="34" charset="0"/>
                </a:rPr>
                <a:t>23%</a:t>
              </a:r>
            </a:p>
          </p:txBody>
        </p:sp>
        <p:sp>
          <p:nvSpPr>
            <p:cNvPr id="14" name="Rectangle 13"/>
            <p:cNvSpPr/>
            <p:nvPr/>
          </p:nvSpPr>
          <p:spPr>
            <a:xfrm>
              <a:off x="6481874" y="3831563"/>
              <a:ext cx="4251716" cy="800219"/>
            </a:xfrm>
            <a:prstGeom prst="rect">
              <a:avLst/>
            </a:prstGeom>
          </p:spPr>
          <p:txBody>
            <a:bodyPr wrap="square">
              <a:spAutoFit/>
            </a:bodyPr>
            <a:lstStyle/>
            <a:p>
              <a:r>
                <a:rPr lang="en-US" sz="2600" dirty="0" smtClean="0">
                  <a:solidFill>
                    <a:schemeClr val="tx1">
                      <a:lumMod val="95000"/>
                      <a:lumOff val="5000"/>
                    </a:schemeClr>
                  </a:solidFill>
                  <a:latin typeface="Futura Std Medium" panose="020B0502020204020303" pitchFamily="34" charset="0"/>
                </a:rPr>
                <a:t>COMPLETION </a:t>
              </a:r>
            </a:p>
            <a:p>
              <a:r>
                <a:rPr lang="en-US" sz="2000" dirty="0" smtClean="0">
                  <a:solidFill>
                    <a:schemeClr val="tx1">
                      <a:lumMod val="95000"/>
                      <a:lumOff val="5000"/>
                    </a:schemeClr>
                  </a:solidFill>
                  <a:latin typeface="Futura Std Medium" panose="020B0502020204020303" pitchFamily="34" charset="0"/>
                </a:rPr>
                <a:t>Starting Fall 2013 (within three years) </a:t>
              </a:r>
              <a:endParaRPr lang="en-US" sz="2000" dirty="0">
                <a:solidFill>
                  <a:schemeClr val="tx1">
                    <a:lumMod val="95000"/>
                    <a:lumOff val="5000"/>
                  </a:schemeClr>
                </a:solidFill>
                <a:latin typeface="Futura Std Medium" panose="020B0502020204020303"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4161072270"/>
              </p:ext>
            </p:extLst>
          </p:nvPr>
        </p:nvGraphicFramePr>
        <p:xfrm>
          <a:off x="715899" y="4897286"/>
          <a:ext cx="4449160" cy="914400"/>
        </p:xfrm>
        <a:graphic>
          <a:graphicData uri="http://schemas.openxmlformats.org/drawingml/2006/table">
            <a:tbl>
              <a:tblPr firstRow="1" bandRow="1">
                <a:tableStyleId>{5C22544A-7EE6-4342-B048-85BDC9FD1C3A}</a:tableStyleId>
              </a:tblPr>
              <a:tblGrid>
                <a:gridCol w="2620688">
                  <a:extLst>
                    <a:ext uri="{9D8B030D-6E8A-4147-A177-3AD203B41FA5}">
                      <a16:colId xmlns:a16="http://schemas.microsoft.com/office/drawing/2014/main" val="20000"/>
                    </a:ext>
                  </a:extLst>
                </a:gridCol>
                <a:gridCol w="1828472">
                  <a:extLst>
                    <a:ext uri="{9D8B030D-6E8A-4147-A177-3AD203B41FA5}">
                      <a16:colId xmlns:a16="http://schemas.microsoft.com/office/drawing/2014/main" val="20001"/>
                    </a:ext>
                  </a:extLst>
                </a:gridCol>
              </a:tblGrid>
              <a:tr h="370840">
                <a:tc>
                  <a:txBody>
                    <a:bodyPr/>
                    <a:lstStyle/>
                    <a:p>
                      <a:r>
                        <a:rPr lang="en-US" sz="2000" b="0" dirty="0" smtClean="0">
                          <a:solidFill>
                            <a:schemeClr val="tx1">
                              <a:lumMod val="95000"/>
                              <a:lumOff val="5000"/>
                            </a:schemeClr>
                          </a:solidFill>
                          <a:latin typeface="Futura Std Medium" panose="020B0502020204020303" pitchFamily="34" charset="0"/>
                        </a:rPr>
                        <a:t>FALL TO SPRING: </a:t>
                      </a:r>
                      <a:endParaRPr lang="en-US" sz="2000" b="0" dirty="0"/>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lumMod val="95000"/>
                              <a:lumOff val="5000"/>
                            </a:schemeClr>
                          </a:solidFill>
                          <a:latin typeface="Futura Std Medium" panose="020B0502020204020303" pitchFamily="34" charset="0"/>
                        </a:rPr>
                        <a:t>70%</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b="0" dirty="0" smtClean="0">
                          <a:solidFill>
                            <a:schemeClr val="tx1">
                              <a:lumMod val="95000"/>
                              <a:lumOff val="5000"/>
                            </a:schemeClr>
                          </a:solidFill>
                          <a:latin typeface="Futura Std Medium" panose="020B0502020204020303" pitchFamily="34" charset="0"/>
                        </a:rPr>
                        <a:t>FALL</a:t>
                      </a:r>
                      <a:r>
                        <a:rPr lang="en-US" sz="2000" b="0" baseline="0" dirty="0" smtClean="0">
                          <a:solidFill>
                            <a:schemeClr val="tx1">
                              <a:lumMod val="95000"/>
                              <a:lumOff val="5000"/>
                            </a:schemeClr>
                          </a:solidFill>
                          <a:latin typeface="Futura Std Medium" panose="020B0502020204020303" pitchFamily="34" charset="0"/>
                        </a:rPr>
                        <a:t> TO WINTER</a:t>
                      </a:r>
                      <a:r>
                        <a:rPr lang="en-US" sz="2000" b="0" dirty="0" smtClean="0">
                          <a:solidFill>
                            <a:schemeClr val="tx1">
                              <a:lumMod val="95000"/>
                              <a:lumOff val="5000"/>
                            </a:schemeClr>
                          </a:solidFill>
                          <a:latin typeface="Futura Std Medium" panose="020B0502020204020303" pitchFamily="34" charset="0"/>
                        </a:rPr>
                        <a:t>: </a:t>
                      </a:r>
                      <a:endParaRPr lang="en-US" sz="2000" b="0" dirty="0"/>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lumMod val="95000"/>
                              <a:lumOff val="5000"/>
                            </a:schemeClr>
                          </a:solidFill>
                          <a:latin typeface="Futura Std Medium" panose="020B0502020204020303" pitchFamily="34" charset="0"/>
                        </a:rPr>
                        <a:t>79%</a:t>
                      </a:r>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179638519"/>
              </p:ext>
            </p:extLst>
          </p:nvPr>
        </p:nvGraphicFramePr>
        <p:xfrm>
          <a:off x="7096396" y="4931275"/>
          <a:ext cx="4449160" cy="1158240"/>
        </p:xfrm>
        <a:graphic>
          <a:graphicData uri="http://schemas.openxmlformats.org/drawingml/2006/table">
            <a:tbl>
              <a:tblPr firstRow="1" bandRow="1">
                <a:tableStyleId>{5C22544A-7EE6-4342-B048-85BDC9FD1C3A}</a:tableStyleId>
              </a:tblPr>
              <a:tblGrid>
                <a:gridCol w="4213565">
                  <a:extLst>
                    <a:ext uri="{9D8B030D-6E8A-4147-A177-3AD203B41FA5}">
                      <a16:colId xmlns:a16="http://schemas.microsoft.com/office/drawing/2014/main" val="20000"/>
                    </a:ext>
                  </a:extLst>
                </a:gridCol>
                <a:gridCol w="235595">
                  <a:extLst>
                    <a:ext uri="{9D8B030D-6E8A-4147-A177-3AD203B41FA5}">
                      <a16:colId xmlns:a16="http://schemas.microsoft.com/office/drawing/2014/main" val="20001"/>
                    </a:ext>
                  </a:extLst>
                </a:gridCol>
              </a:tblGrid>
              <a:tr h="370840">
                <a:tc>
                  <a:txBody>
                    <a:bodyPr/>
                    <a:lstStyle/>
                    <a:p>
                      <a:r>
                        <a:rPr lang="en-US" sz="2000" b="1" dirty="0" smtClean="0">
                          <a:solidFill>
                            <a:schemeClr val="tx1">
                              <a:lumMod val="95000"/>
                              <a:lumOff val="5000"/>
                            </a:schemeClr>
                          </a:solidFill>
                          <a:latin typeface="Futura Std Medium" panose="020B0502020204020303" pitchFamily="34" charset="0"/>
                        </a:rPr>
                        <a:t>77</a:t>
                      </a:r>
                      <a:r>
                        <a:rPr lang="en-US" sz="2000" b="1" baseline="0" dirty="0" smtClean="0">
                          <a:solidFill>
                            <a:schemeClr val="tx1">
                              <a:lumMod val="95000"/>
                              <a:lumOff val="5000"/>
                            </a:schemeClr>
                          </a:solidFill>
                          <a:latin typeface="Futura Std Medium" panose="020B0502020204020303" pitchFamily="34" charset="0"/>
                        </a:rPr>
                        <a:t> out of 100 </a:t>
                      </a:r>
                      <a:r>
                        <a:rPr lang="en-US" sz="2000" b="0" baseline="0" dirty="0" smtClean="0">
                          <a:solidFill>
                            <a:schemeClr val="tx1">
                              <a:lumMod val="95000"/>
                              <a:lumOff val="5000"/>
                            </a:schemeClr>
                          </a:solidFill>
                          <a:latin typeface="Futura Std Medium" panose="020B0502020204020303" pitchFamily="34" charset="0"/>
                        </a:rPr>
                        <a:t>students do not achieve their stated education goals</a:t>
                      </a:r>
                      <a:r>
                        <a:rPr lang="en-US" sz="2000" b="0" dirty="0" smtClean="0">
                          <a:solidFill>
                            <a:schemeClr val="tx1">
                              <a:lumMod val="95000"/>
                              <a:lumOff val="5000"/>
                            </a:schemeClr>
                          </a:solidFill>
                          <a:latin typeface="Futura Std Medium" panose="020B0502020204020303" pitchFamily="34" charset="0"/>
                        </a:rPr>
                        <a:t> </a:t>
                      </a:r>
                      <a:endParaRPr lang="en-US" sz="2000" b="0" dirty="0"/>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lumMod val="95000"/>
                            <a:lumOff val="5000"/>
                          </a:schemeClr>
                        </a:solidFill>
                        <a:latin typeface="Futura Std Medium" panose="020B0502020204020303" pitchFamily="34" charset="0"/>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2000" b="0" dirty="0"/>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lumMod val="95000"/>
                            <a:lumOff val="5000"/>
                          </a:schemeClr>
                        </a:solidFill>
                        <a:latin typeface="Futura Std Medium" panose="020B0502020204020303" pitchFamily="34" charset="0"/>
                      </a:endParaRPr>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4" name="TextBox 23"/>
          <p:cNvSpPr txBox="1"/>
          <p:nvPr/>
        </p:nvSpPr>
        <p:spPr>
          <a:xfrm>
            <a:off x="2736910" y="6267951"/>
            <a:ext cx="5949890" cy="461665"/>
          </a:xfrm>
          <a:prstGeom prst="rect">
            <a:avLst/>
          </a:prstGeom>
          <a:noFill/>
        </p:spPr>
        <p:txBody>
          <a:bodyPr wrap="square" rtlCol="0">
            <a:spAutoFit/>
          </a:bodyPr>
          <a:lstStyle/>
          <a:p>
            <a:r>
              <a:rPr lang="en-US" sz="1200" dirty="0" smtClean="0">
                <a:solidFill>
                  <a:srgbClr val="404040"/>
                </a:solidFill>
                <a:latin typeface="Futura Std Light" panose="020B0402020204020303" pitchFamily="34" charset="0"/>
              </a:rPr>
              <a:t>Data: EvCC Institutional Research All </a:t>
            </a:r>
            <a:r>
              <a:rPr lang="en-US" sz="1200" dirty="0">
                <a:solidFill>
                  <a:srgbClr val="404040"/>
                </a:solidFill>
                <a:latin typeface="Futura Std Light" panose="020B0402020204020303" pitchFamily="34" charset="0"/>
              </a:rPr>
              <a:t>n</a:t>
            </a:r>
            <a:r>
              <a:rPr lang="en-US" sz="1200" dirty="0" smtClean="0">
                <a:solidFill>
                  <a:srgbClr val="404040"/>
                </a:solidFill>
                <a:latin typeface="Futura Std Light" panose="020B0402020204020303" pitchFamily="34" charset="0"/>
              </a:rPr>
              <a:t>ew </a:t>
            </a:r>
            <a:r>
              <a:rPr lang="en-US" sz="1200" dirty="0">
                <a:solidFill>
                  <a:srgbClr val="404040"/>
                </a:solidFill>
                <a:latin typeface="Futura Std Light" panose="020B0402020204020303" pitchFamily="34" charset="0"/>
              </a:rPr>
              <a:t>Fall </a:t>
            </a:r>
            <a:r>
              <a:rPr lang="en-US" sz="1200" dirty="0" smtClean="0">
                <a:solidFill>
                  <a:srgbClr val="404040"/>
                </a:solidFill>
                <a:latin typeface="Futura Std Light" panose="020B0402020204020303" pitchFamily="34" charset="0"/>
              </a:rPr>
              <a:t>degree seeking students</a:t>
            </a:r>
            <a:r>
              <a:rPr lang="en-US" sz="1200" dirty="0">
                <a:solidFill>
                  <a:srgbClr val="404040"/>
                </a:solidFill>
                <a:latin typeface="Futura Std Light" panose="020B0402020204020303" pitchFamily="34" charset="0"/>
              </a:rPr>
              <a:t> </a:t>
            </a:r>
            <a:r>
              <a:rPr lang="en-US" sz="1200" dirty="0" smtClean="0">
                <a:solidFill>
                  <a:srgbClr val="404040"/>
                </a:solidFill>
                <a:latin typeface="Futura Std Light" panose="020B0402020204020303" pitchFamily="34" charset="0"/>
              </a:rPr>
              <a:t>(FT and PT, incl. RS)</a:t>
            </a:r>
            <a:endParaRPr lang="en-US" sz="1200" dirty="0">
              <a:solidFill>
                <a:srgbClr val="404040"/>
              </a:solidFill>
              <a:latin typeface="Futura Std Light" panose="020B0402020204020303" pitchFamily="34" charset="0"/>
            </a:endParaRPr>
          </a:p>
          <a:p>
            <a:endParaRPr lang="en-US" sz="1200" dirty="0">
              <a:solidFill>
                <a:schemeClr val="bg1">
                  <a:lumMod val="50000"/>
                </a:schemeClr>
              </a:solidFill>
              <a:latin typeface="Futura Std Light" panose="020B0402020204020303" pitchFamily="34" charset="0"/>
            </a:endParaRPr>
          </a:p>
        </p:txBody>
      </p:sp>
    </p:spTree>
    <p:extLst>
      <p:ext uri="{BB962C8B-B14F-4D97-AF65-F5344CB8AC3E}">
        <p14:creationId xmlns:p14="http://schemas.microsoft.com/office/powerpoint/2010/main" val="101456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323" y="702633"/>
            <a:ext cx="10564465" cy="7510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smtClean="0">
                <a:solidFill>
                  <a:srgbClr val="272827"/>
                </a:solidFill>
                <a:latin typeface="Futura Std Medium" panose="020B0502020204020303" pitchFamily="34" charset="0"/>
              </a:rPr>
              <a:t>RETENTION/COMPLETION</a:t>
            </a:r>
          </a:p>
          <a:p>
            <a:r>
              <a:rPr lang="en-US" sz="2400" b="1" dirty="0" smtClean="0">
                <a:solidFill>
                  <a:srgbClr val="272827"/>
                </a:solidFill>
                <a:latin typeface="Futura Std Medium" panose="020B0502020204020303" pitchFamily="34" charset="0"/>
              </a:rPr>
              <a:t>Establish baselines and track for each objective</a:t>
            </a:r>
          </a:p>
        </p:txBody>
      </p:sp>
      <p:sp>
        <p:nvSpPr>
          <p:cNvPr id="4" name="TextBox 3"/>
          <p:cNvSpPr txBox="1"/>
          <p:nvPr/>
        </p:nvSpPr>
        <p:spPr>
          <a:xfrm>
            <a:off x="621323" y="1934306"/>
            <a:ext cx="797169" cy="769441"/>
          </a:xfrm>
          <a:prstGeom prst="rect">
            <a:avLst/>
          </a:prstGeom>
          <a:solidFill>
            <a:srgbClr val="A71919"/>
          </a:solidFill>
        </p:spPr>
        <p:txBody>
          <a:bodyPr wrap="square" lIns="0" tIns="0" rIns="0" bIns="0" rtlCol="0">
            <a:spAutoFit/>
          </a:bodyPr>
          <a:lstStyle/>
          <a:p>
            <a:pPr algn="ctr"/>
            <a:r>
              <a:rPr lang="en-US" sz="5000" dirty="0" smtClean="0">
                <a:solidFill>
                  <a:schemeClr val="bg1"/>
                </a:solidFill>
                <a:latin typeface="Times New Roman" panose="02020603050405020304" pitchFamily="18" charset="0"/>
                <a:cs typeface="Times New Roman" panose="02020603050405020304" pitchFamily="18" charset="0"/>
              </a:rPr>
              <a:t>1</a:t>
            </a:r>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21323" y="2837019"/>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621323" y="3739732"/>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1606062" y="3730796"/>
            <a:ext cx="9424760" cy="1292662"/>
          </a:xfrm>
          <a:prstGeom prst="rect">
            <a:avLst/>
          </a:prstGeom>
          <a:noFill/>
        </p:spPr>
        <p:txBody>
          <a:bodyPr wrap="square" rtlCol="0">
            <a:spAutoFit/>
          </a:bodyPr>
          <a:lstStyle/>
          <a:p>
            <a:r>
              <a:rPr lang="en-US" sz="2600" dirty="0" smtClean="0">
                <a:latin typeface="Futura Std Light" panose="020B0402020204020303" pitchFamily="34" charset="0"/>
              </a:rPr>
              <a:t>Expand dual-enrollment for under-represented groups (aligned with Guided Pathways) to shorten time to completion.</a:t>
            </a:r>
          </a:p>
          <a:p>
            <a:endParaRPr lang="en-US" sz="2600" dirty="0">
              <a:latin typeface="Futura Std Light" panose="020B0402020204020303" pitchFamily="34" charset="0"/>
            </a:endParaRPr>
          </a:p>
        </p:txBody>
      </p:sp>
      <p:sp>
        <p:nvSpPr>
          <p:cNvPr id="28" name="TextBox 27"/>
          <p:cNvSpPr txBox="1"/>
          <p:nvPr/>
        </p:nvSpPr>
        <p:spPr>
          <a:xfrm>
            <a:off x="621323" y="4642445"/>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4</a:t>
            </a:r>
          </a:p>
        </p:txBody>
      </p:sp>
      <p:sp>
        <p:nvSpPr>
          <p:cNvPr id="30" name="TextBox 29"/>
          <p:cNvSpPr txBox="1"/>
          <p:nvPr/>
        </p:nvSpPr>
        <p:spPr>
          <a:xfrm>
            <a:off x="621323" y="5545158"/>
            <a:ext cx="797169" cy="769441"/>
          </a:xfrm>
          <a:prstGeom prst="rect">
            <a:avLst/>
          </a:prstGeom>
          <a:solidFill>
            <a:srgbClr val="A71919"/>
          </a:solidFill>
        </p:spPr>
        <p:txBody>
          <a:bodyPr wrap="square" lIns="0" tIns="0" rIns="0" bIns="0"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5</a:t>
            </a:r>
          </a:p>
        </p:txBody>
      </p:sp>
      <p:sp>
        <p:nvSpPr>
          <p:cNvPr id="31" name="TextBox 30"/>
          <p:cNvSpPr txBox="1"/>
          <p:nvPr/>
        </p:nvSpPr>
        <p:spPr>
          <a:xfrm>
            <a:off x="1606061" y="5493912"/>
            <a:ext cx="184731" cy="492443"/>
          </a:xfrm>
          <a:prstGeom prst="rect">
            <a:avLst/>
          </a:prstGeom>
          <a:noFill/>
        </p:spPr>
        <p:txBody>
          <a:bodyPr wrap="none" rtlCol="0">
            <a:spAutoFit/>
          </a:bodyPr>
          <a:lstStyle/>
          <a:p>
            <a:endParaRPr lang="en-US" sz="2600" dirty="0">
              <a:latin typeface="Futura Std Light" panose="020B0402020204020303"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15" name="TextBox 14"/>
          <p:cNvSpPr txBox="1"/>
          <p:nvPr/>
        </p:nvSpPr>
        <p:spPr>
          <a:xfrm>
            <a:off x="1606062" y="1944467"/>
            <a:ext cx="10247684" cy="492443"/>
          </a:xfrm>
          <a:prstGeom prst="rect">
            <a:avLst/>
          </a:prstGeom>
          <a:noFill/>
        </p:spPr>
        <p:txBody>
          <a:bodyPr wrap="square" rtlCol="0">
            <a:spAutoFit/>
          </a:bodyPr>
          <a:lstStyle/>
          <a:p>
            <a:r>
              <a:rPr lang="en-US" sz="2600" dirty="0" smtClean="0">
                <a:latin typeface="Futura Std Light" panose="020B0402020204020303" pitchFamily="34" charset="0"/>
              </a:rPr>
              <a:t> </a:t>
            </a:r>
          </a:p>
        </p:txBody>
      </p:sp>
      <p:sp>
        <p:nvSpPr>
          <p:cNvPr id="16" name="TextBox 15"/>
          <p:cNvSpPr txBox="1"/>
          <p:nvPr/>
        </p:nvSpPr>
        <p:spPr>
          <a:xfrm>
            <a:off x="1606062" y="1875413"/>
            <a:ext cx="10016781" cy="892552"/>
          </a:xfrm>
          <a:prstGeom prst="rect">
            <a:avLst/>
          </a:prstGeom>
          <a:noFill/>
        </p:spPr>
        <p:txBody>
          <a:bodyPr wrap="none" rtlCol="0">
            <a:spAutoFit/>
          </a:bodyPr>
          <a:lstStyle/>
          <a:p>
            <a:r>
              <a:rPr lang="en-US" sz="2600" dirty="0" smtClean="0">
                <a:latin typeface="Futura Std Light" panose="020B0402020204020303" pitchFamily="34" charset="0"/>
              </a:rPr>
              <a:t>Use ‘deep dive’ data analysis for First Focus student populations,</a:t>
            </a:r>
          </a:p>
          <a:p>
            <a:r>
              <a:rPr lang="en-US" sz="2600" dirty="0" smtClean="0">
                <a:latin typeface="Futura Std Light" panose="020B0402020204020303" pitchFamily="34" charset="0"/>
              </a:rPr>
              <a:t>implementing tactics to increase equity, retention, and completion.</a:t>
            </a:r>
            <a:endParaRPr lang="en-US" sz="2600" dirty="0">
              <a:latin typeface="Futura Std Light" panose="020B0402020204020303" pitchFamily="34" charset="0"/>
            </a:endParaRPr>
          </a:p>
        </p:txBody>
      </p:sp>
      <p:sp>
        <p:nvSpPr>
          <p:cNvPr id="18" name="TextBox 17"/>
          <p:cNvSpPr txBox="1"/>
          <p:nvPr/>
        </p:nvSpPr>
        <p:spPr>
          <a:xfrm>
            <a:off x="1606060" y="4626234"/>
            <a:ext cx="10452590" cy="892552"/>
          </a:xfrm>
          <a:prstGeom prst="rect">
            <a:avLst/>
          </a:prstGeom>
          <a:noFill/>
        </p:spPr>
        <p:txBody>
          <a:bodyPr wrap="square" rtlCol="0">
            <a:spAutoFit/>
          </a:bodyPr>
          <a:lstStyle/>
          <a:p>
            <a:r>
              <a:rPr lang="en-US" sz="2600" dirty="0" smtClean="0">
                <a:latin typeface="Futura Std Light" panose="020B0402020204020303" pitchFamily="34" charset="0"/>
              </a:rPr>
              <a:t>Develop and implement reverse transfer strategies to proactively/ retroactively encourage WSU students to apply for a transfer degree</a:t>
            </a:r>
          </a:p>
        </p:txBody>
      </p:sp>
      <p:sp>
        <p:nvSpPr>
          <p:cNvPr id="17" name="TextBox 16"/>
          <p:cNvSpPr txBox="1"/>
          <p:nvPr/>
        </p:nvSpPr>
        <p:spPr>
          <a:xfrm>
            <a:off x="1606062" y="5652166"/>
            <a:ext cx="9517124" cy="492443"/>
          </a:xfrm>
          <a:prstGeom prst="rect">
            <a:avLst/>
          </a:prstGeom>
          <a:noFill/>
        </p:spPr>
        <p:txBody>
          <a:bodyPr wrap="square" rtlCol="0">
            <a:spAutoFit/>
          </a:bodyPr>
          <a:lstStyle/>
          <a:p>
            <a:r>
              <a:rPr lang="en-US" sz="2600" dirty="0" smtClean="0">
                <a:latin typeface="Futura Std Light" panose="020B0402020204020303" pitchFamily="34" charset="0"/>
              </a:rPr>
              <a:t>Advising/College 101: Guided Pathways Steering Committee</a:t>
            </a:r>
            <a:endParaRPr lang="en-US" sz="2600" dirty="0">
              <a:latin typeface="Futura Std Light" panose="020B0402020204020303" pitchFamily="34" charset="0"/>
            </a:endParaRPr>
          </a:p>
        </p:txBody>
      </p:sp>
      <p:sp>
        <p:nvSpPr>
          <p:cNvPr id="19" name="TextBox 18"/>
          <p:cNvSpPr txBox="1"/>
          <p:nvPr/>
        </p:nvSpPr>
        <p:spPr>
          <a:xfrm>
            <a:off x="1606063" y="2814375"/>
            <a:ext cx="10016780" cy="892552"/>
          </a:xfrm>
          <a:prstGeom prst="rect">
            <a:avLst/>
          </a:prstGeom>
          <a:noFill/>
        </p:spPr>
        <p:txBody>
          <a:bodyPr wrap="square" rtlCol="0">
            <a:spAutoFit/>
          </a:bodyPr>
          <a:lstStyle/>
          <a:p>
            <a:r>
              <a:rPr lang="en-US" sz="2600" dirty="0" smtClean="0">
                <a:latin typeface="Futura Std Light" panose="020B0402020204020303" pitchFamily="34" charset="0"/>
              </a:rPr>
              <a:t>Use ‘deep dive’ data analysis for IPEDS new student cohorts by year,</a:t>
            </a:r>
          </a:p>
          <a:p>
            <a:r>
              <a:rPr lang="en-US" sz="2600" dirty="0" smtClean="0">
                <a:latin typeface="Futura Std Light" panose="020B0402020204020303" pitchFamily="34" charset="0"/>
              </a:rPr>
              <a:t>implementing tactics to increase equity, retention, and completion.</a:t>
            </a:r>
            <a:endParaRPr lang="en-US" sz="2600" dirty="0">
              <a:latin typeface="Futura Std Light" panose="020B0402020204020303" pitchFamily="34" charset="0"/>
            </a:endParaRPr>
          </a:p>
        </p:txBody>
      </p:sp>
    </p:spTree>
    <p:extLst>
      <p:ext uri="{BB962C8B-B14F-4D97-AF65-F5344CB8AC3E}">
        <p14:creationId xmlns:p14="http://schemas.microsoft.com/office/powerpoint/2010/main" val="100883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573"/>
            <a:ext cx="10515600" cy="1325563"/>
          </a:xfrm>
        </p:spPr>
        <p:txBody>
          <a:bodyPr>
            <a:normAutofit/>
          </a:bodyPr>
          <a:lstStyle/>
          <a:p>
            <a:r>
              <a:rPr lang="en-US" sz="4200" b="1" dirty="0" smtClean="0">
                <a:solidFill>
                  <a:srgbClr val="272827"/>
                </a:solidFill>
                <a:latin typeface="Futura Std Medium" panose="020B0502020204020303" pitchFamily="34" charset="0"/>
              </a:rPr>
              <a:t>RESOURCES REQUIRED</a:t>
            </a:r>
            <a:endParaRPr lang="en-US" sz="4200" b="1" dirty="0">
              <a:solidFill>
                <a:srgbClr val="272827"/>
              </a:solidFill>
              <a:latin typeface="Futura Std Medium" panose="020B0502020204020303" pitchFamily="34" charset="0"/>
            </a:endParaRPr>
          </a:p>
        </p:txBody>
      </p:sp>
      <p:sp>
        <p:nvSpPr>
          <p:cNvPr id="3" name="Content Placeholder 2"/>
          <p:cNvSpPr>
            <a:spLocks noGrp="1"/>
          </p:cNvSpPr>
          <p:nvPr>
            <p:ph idx="1"/>
          </p:nvPr>
        </p:nvSpPr>
        <p:spPr>
          <a:xfrm>
            <a:off x="808055" y="1456325"/>
            <a:ext cx="10515600" cy="4958999"/>
          </a:xfrm>
        </p:spPr>
        <p:txBody>
          <a:bodyPr>
            <a:normAutofit fontScale="92500" lnSpcReduction="10000"/>
          </a:bodyPr>
          <a:lstStyle/>
          <a:p>
            <a:pPr marL="0" indent="0">
              <a:buNone/>
            </a:pPr>
            <a:r>
              <a:rPr lang="en-US" sz="3200" b="1" dirty="0" smtClean="0">
                <a:solidFill>
                  <a:srgbClr val="A71919"/>
                </a:solidFill>
                <a:latin typeface="Futura Std Medium" panose="020B0502020204020303" pitchFamily="34" charset="0"/>
              </a:rPr>
              <a:t>This year</a:t>
            </a:r>
          </a:p>
          <a:p>
            <a:pPr>
              <a:buFont typeface="Wingdings" panose="05000000000000000000" pitchFamily="2" charset="2"/>
              <a:buChar char="§"/>
            </a:pPr>
            <a:r>
              <a:rPr lang="en-US" sz="2200" dirty="0" smtClean="0">
                <a:solidFill>
                  <a:srgbClr val="272827"/>
                </a:solidFill>
                <a:latin typeface="Futura Std Light" panose="020B0402020204020303" pitchFamily="34" charset="0"/>
              </a:rPr>
              <a:t>President/VP Staff and supervisor support for prioritization of SEM work for SEM  Council members and implementation teams</a:t>
            </a:r>
          </a:p>
          <a:p>
            <a:pPr>
              <a:lnSpc>
                <a:spcPct val="100000"/>
              </a:lnSpc>
              <a:spcBef>
                <a:spcPts val="1200"/>
              </a:spcBef>
              <a:spcAft>
                <a:spcPts val="600"/>
              </a:spcAft>
              <a:buFont typeface="Wingdings" panose="05000000000000000000" pitchFamily="2" charset="2"/>
              <a:buChar char="§"/>
            </a:pPr>
            <a:r>
              <a:rPr lang="en-US" sz="2200" dirty="0" smtClean="0">
                <a:solidFill>
                  <a:srgbClr val="272827"/>
                </a:solidFill>
                <a:latin typeface="Futura Std Light" panose="020B0402020204020303" pitchFamily="34" charset="0"/>
              </a:rPr>
              <a:t>Operating Funds for positions/programs</a:t>
            </a:r>
          </a:p>
          <a:p>
            <a:pPr marL="0" indent="0">
              <a:buNone/>
            </a:pPr>
            <a:endParaRPr lang="en-US" dirty="0" smtClean="0">
              <a:solidFill>
                <a:srgbClr val="272827"/>
              </a:solidFill>
              <a:latin typeface="Futura Std Light" panose="020B0402020204020303" pitchFamily="34" charset="0"/>
            </a:endParaRPr>
          </a:p>
          <a:p>
            <a:pPr marL="0" indent="0">
              <a:buNone/>
            </a:pPr>
            <a:endParaRPr lang="en-US" dirty="0">
              <a:solidFill>
                <a:srgbClr val="272827"/>
              </a:solidFill>
              <a:latin typeface="Futura Std Light" panose="020B0402020204020303" pitchFamily="34" charset="0"/>
            </a:endParaRPr>
          </a:p>
          <a:p>
            <a:pPr marL="0" indent="0">
              <a:buNone/>
            </a:pPr>
            <a:endParaRPr lang="en-US" dirty="0" smtClean="0">
              <a:solidFill>
                <a:srgbClr val="272827"/>
              </a:solidFill>
              <a:latin typeface="Futura Std Light" panose="020B0402020204020303" pitchFamily="34" charset="0"/>
            </a:endParaRPr>
          </a:p>
          <a:p>
            <a:pPr marL="0" indent="0">
              <a:buNone/>
            </a:pPr>
            <a:endParaRPr lang="en-US" b="1" dirty="0" smtClean="0">
              <a:solidFill>
                <a:srgbClr val="272827"/>
              </a:solidFill>
              <a:latin typeface="Futura Std Light" panose="020B0402020204020303" pitchFamily="34" charset="0"/>
            </a:endParaRPr>
          </a:p>
          <a:p>
            <a:pPr marL="0" indent="0">
              <a:buNone/>
            </a:pPr>
            <a:r>
              <a:rPr lang="en-US" sz="1200" dirty="0" smtClean="0">
                <a:latin typeface="+mj-lt"/>
              </a:rPr>
              <a:t>*Not funded for FY17-18</a:t>
            </a:r>
          </a:p>
          <a:p>
            <a:pPr marL="0" indent="0">
              <a:buNone/>
            </a:pPr>
            <a:r>
              <a:rPr lang="en-US" sz="3200" b="1" dirty="0" smtClean="0">
                <a:solidFill>
                  <a:srgbClr val="A71919"/>
                </a:solidFill>
                <a:latin typeface="Futura Std Medium" panose="020B0502020204020303" pitchFamily="34" charset="0"/>
              </a:rPr>
              <a:t>Next year</a:t>
            </a:r>
            <a:endParaRPr lang="en-US" sz="3200" b="1" dirty="0">
              <a:solidFill>
                <a:srgbClr val="A71919"/>
              </a:solidFill>
              <a:latin typeface="Futura Std Medium" panose="020B0502020204020303" pitchFamily="34" charset="0"/>
            </a:endParaRPr>
          </a:p>
          <a:p>
            <a:pPr>
              <a:buFont typeface="Wingdings" panose="05000000000000000000" pitchFamily="2" charset="2"/>
              <a:buChar char="§"/>
            </a:pPr>
            <a:r>
              <a:rPr lang="en-US" sz="2200" dirty="0" smtClean="0">
                <a:solidFill>
                  <a:srgbClr val="272827"/>
                </a:solidFill>
                <a:latin typeface="Futura Std Light" panose="020B0402020204020303" pitchFamily="34" charset="0"/>
              </a:rPr>
              <a:t>Funding for a Customer Relationship Management (CRM) tool </a:t>
            </a:r>
          </a:p>
          <a:p>
            <a:pPr>
              <a:buFont typeface="Wingdings" panose="05000000000000000000" pitchFamily="2" charset="2"/>
              <a:buChar char="§"/>
            </a:pPr>
            <a:r>
              <a:rPr lang="en-US" sz="2200" dirty="0" smtClean="0">
                <a:solidFill>
                  <a:srgbClr val="272827"/>
                </a:solidFill>
                <a:latin typeface="Futura Std Light" panose="020B0402020204020303" pitchFamily="34" charset="0"/>
              </a:rPr>
              <a:t>Staffing support for CRM implementation</a:t>
            </a:r>
          </a:p>
          <a:p>
            <a:pPr marL="0" indent="0">
              <a:buNone/>
            </a:pPr>
            <a:endParaRPr lang="en-US" dirty="0" smtClean="0">
              <a:solidFill>
                <a:srgbClr val="272827"/>
              </a:solidFill>
              <a:latin typeface="Futura Std Light" panose="020B0402020204020303" pitchFamily="34" charset="0"/>
            </a:endParaRPr>
          </a:p>
          <a:p>
            <a:pPr marL="0" indent="0">
              <a:buNone/>
            </a:pPr>
            <a:endParaRPr lang="en-US" dirty="0" smtClean="0">
              <a:solidFill>
                <a:srgbClr val="272827"/>
              </a:solidFill>
              <a:latin typeface="Futura Std Light" panose="020B0402020204020303" pitchFamily="34" charset="0"/>
            </a:endParaRPr>
          </a:p>
          <a:p>
            <a:pPr marL="0" indent="0">
              <a:buNone/>
            </a:pPr>
            <a:endParaRPr lang="en-US" dirty="0">
              <a:solidFill>
                <a:srgbClr val="272827"/>
              </a:solidFill>
              <a:latin typeface="Futura Std Light" panose="020B0402020204020303" pitchFamily="34" charset="0"/>
            </a:endParaRPr>
          </a:p>
          <a:p>
            <a:pPr marL="0" indent="0">
              <a:buNone/>
            </a:pPr>
            <a:endParaRPr lang="en-US" dirty="0" smtClean="0">
              <a:solidFill>
                <a:srgbClr val="272827"/>
              </a:solidFill>
              <a:latin typeface="Futura Std Light" panose="020B04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21508685"/>
              </p:ext>
            </p:extLst>
          </p:nvPr>
        </p:nvGraphicFramePr>
        <p:xfrm>
          <a:off x="914400" y="2963558"/>
          <a:ext cx="11043139" cy="1763636"/>
        </p:xfrm>
        <a:graphic>
          <a:graphicData uri="http://schemas.openxmlformats.org/drawingml/2006/table">
            <a:tbl>
              <a:tblPr firstRow="1" bandRow="1">
                <a:tableStyleId>{5C22544A-7EE6-4342-B048-85BDC9FD1C3A}</a:tableStyleId>
              </a:tblPr>
              <a:tblGrid>
                <a:gridCol w="2139333">
                  <a:extLst>
                    <a:ext uri="{9D8B030D-6E8A-4147-A177-3AD203B41FA5}">
                      <a16:colId xmlns:a16="http://schemas.microsoft.com/office/drawing/2014/main" val="20000"/>
                    </a:ext>
                  </a:extLst>
                </a:gridCol>
                <a:gridCol w="2593941">
                  <a:extLst>
                    <a:ext uri="{9D8B030D-6E8A-4147-A177-3AD203B41FA5}">
                      <a16:colId xmlns:a16="http://schemas.microsoft.com/office/drawing/2014/main" val="20001"/>
                    </a:ext>
                  </a:extLst>
                </a:gridCol>
                <a:gridCol w="3223952">
                  <a:extLst>
                    <a:ext uri="{9D8B030D-6E8A-4147-A177-3AD203B41FA5}">
                      <a16:colId xmlns:a16="http://schemas.microsoft.com/office/drawing/2014/main" val="20002"/>
                    </a:ext>
                  </a:extLst>
                </a:gridCol>
                <a:gridCol w="3085913">
                  <a:extLst>
                    <a:ext uri="{9D8B030D-6E8A-4147-A177-3AD203B41FA5}">
                      <a16:colId xmlns:a16="http://schemas.microsoft.com/office/drawing/2014/main" val="20003"/>
                    </a:ext>
                  </a:extLst>
                </a:gridCol>
              </a:tblGrid>
              <a:tr h="1763636">
                <a:tc>
                  <a:txBody>
                    <a:bodyPr/>
                    <a:lstStyle/>
                    <a:p>
                      <a:pPr>
                        <a:spcAft>
                          <a:spcPts val="600"/>
                        </a:spcAft>
                      </a:pPr>
                      <a:r>
                        <a:rPr lang="en-US" sz="2000" b="1" dirty="0" smtClean="0">
                          <a:solidFill>
                            <a:schemeClr val="bg1"/>
                          </a:solidFill>
                          <a:latin typeface="Futura Std Medium" panose="020B0502020204020303" pitchFamily="34" charset="0"/>
                        </a:rPr>
                        <a:t>Financial</a:t>
                      </a:r>
                      <a:r>
                        <a:rPr lang="en-US" sz="2000" b="1" baseline="0" dirty="0" smtClean="0">
                          <a:solidFill>
                            <a:schemeClr val="bg1"/>
                          </a:solidFill>
                          <a:latin typeface="Futura Std Medium" panose="020B0502020204020303" pitchFamily="34" charset="0"/>
                        </a:rPr>
                        <a:t> Aid</a:t>
                      </a:r>
                    </a:p>
                    <a:p>
                      <a:r>
                        <a:rPr lang="en-US" sz="1600" b="0" dirty="0" smtClean="0">
                          <a:solidFill>
                            <a:schemeClr val="bg1"/>
                          </a:solidFill>
                          <a:latin typeface="Futura Std Light" panose="020B0402020204020303" pitchFamily="34" charset="0"/>
                        </a:rPr>
                        <a:t>2</a:t>
                      </a:r>
                      <a:r>
                        <a:rPr lang="en-US" sz="1600" b="0" baseline="0" dirty="0" smtClean="0">
                          <a:solidFill>
                            <a:schemeClr val="bg1"/>
                          </a:solidFill>
                          <a:latin typeface="Futura Std Light" panose="020B0402020204020303" pitchFamily="34" charset="0"/>
                        </a:rPr>
                        <a:t> Program Specialists (</a:t>
                      </a:r>
                      <a:endParaRPr lang="en-US" b="0" dirty="0">
                        <a:solidFill>
                          <a:schemeClr val="bg1"/>
                        </a:solidFill>
                        <a:latin typeface="Futura Std Medium" panose="020B0502020204020303" pitchFamily="34" charset="0"/>
                      </a:endParaRPr>
                    </a:p>
                  </a:txBody>
                  <a:tcPr>
                    <a:solidFill>
                      <a:srgbClr val="404040"/>
                    </a:solidFill>
                  </a:tcPr>
                </a:tc>
                <a:tc>
                  <a:txBody>
                    <a:bodyPr/>
                    <a:lstStyle/>
                    <a:p>
                      <a:pPr>
                        <a:spcAft>
                          <a:spcPts val="600"/>
                        </a:spcAft>
                      </a:pPr>
                      <a:r>
                        <a:rPr lang="en-US" sz="2000" b="1" kern="1200" dirty="0" smtClean="0">
                          <a:solidFill>
                            <a:schemeClr val="bg1"/>
                          </a:solidFill>
                          <a:effectLst/>
                          <a:latin typeface="Futura Std Medium" panose="020B0502020204020303" pitchFamily="34" charset="0"/>
                          <a:ea typeface="+mn-ea"/>
                          <a:cs typeface="+mn-cs"/>
                        </a:rPr>
                        <a:t>Transitional</a:t>
                      </a:r>
                      <a:r>
                        <a:rPr lang="en-US" sz="2000" b="1" kern="1200" baseline="0" dirty="0" smtClean="0">
                          <a:solidFill>
                            <a:schemeClr val="bg1"/>
                          </a:solidFill>
                          <a:effectLst/>
                          <a:latin typeface="Futura Std Medium" panose="020B0502020204020303" pitchFamily="34" charset="0"/>
                          <a:ea typeface="+mn-ea"/>
                          <a:cs typeface="+mn-cs"/>
                        </a:rPr>
                        <a:t> Studies</a:t>
                      </a:r>
                    </a:p>
                    <a:p>
                      <a:r>
                        <a:rPr lang="en-US" sz="1600" b="0" kern="1200" baseline="0" dirty="0" smtClean="0">
                          <a:solidFill>
                            <a:schemeClr val="bg1"/>
                          </a:solidFill>
                          <a:effectLst/>
                          <a:latin typeface="Futura Std Light" panose="020B0402020204020303" pitchFamily="34" charset="0"/>
                          <a:ea typeface="+mn-ea"/>
                          <a:cs typeface="+mn-cs"/>
                        </a:rPr>
                        <a:t>Advisor</a:t>
                      </a:r>
                    </a:p>
                    <a:p>
                      <a:r>
                        <a:rPr lang="en-US" sz="1600" b="0" kern="1200" baseline="0" dirty="0" smtClean="0">
                          <a:solidFill>
                            <a:schemeClr val="bg1"/>
                          </a:solidFill>
                          <a:effectLst/>
                          <a:latin typeface="Futura Std Light" panose="020B0402020204020303" pitchFamily="34" charset="0"/>
                          <a:ea typeface="+mn-ea"/>
                          <a:cs typeface="+mn-cs"/>
                        </a:rPr>
                        <a:t>Academic  I-BEST Sections</a:t>
                      </a:r>
                    </a:p>
                    <a:p>
                      <a:r>
                        <a:rPr lang="en-US" sz="1600" b="0" kern="1200" baseline="0" dirty="0" smtClean="0">
                          <a:solidFill>
                            <a:schemeClr val="bg1"/>
                          </a:solidFill>
                          <a:effectLst/>
                          <a:latin typeface="Futura Std Light" panose="020B0402020204020303" pitchFamily="34" charset="0"/>
                          <a:ea typeface="+mn-ea"/>
                          <a:cs typeface="+mn-cs"/>
                        </a:rPr>
                        <a:t>Mentorship Coordinator*</a:t>
                      </a:r>
                    </a:p>
                    <a:p>
                      <a:r>
                        <a:rPr lang="en-US" sz="1600" b="0" kern="1200" baseline="0" dirty="0" smtClean="0">
                          <a:solidFill>
                            <a:schemeClr val="bg1"/>
                          </a:solidFill>
                          <a:effectLst/>
                          <a:latin typeface="Futura Std Light" panose="020B0402020204020303" pitchFamily="34" charset="0"/>
                          <a:ea typeface="+mn-ea"/>
                          <a:cs typeface="+mn-cs"/>
                        </a:rPr>
                        <a:t>Mentors*</a:t>
                      </a:r>
                    </a:p>
                    <a:p>
                      <a:r>
                        <a:rPr lang="en-US" sz="1600" b="0" kern="1200" baseline="0" dirty="0" smtClean="0">
                          <a:solidFill>
                            <a:schemeClr val="bg1"/>
                          </a:solidFill>
                          <a:effectLst/>
                          <a:latin typeface="Futura Std Light" panose="020B0402020204020303" pitchFamily="34" charset="0"/>
                          <a:ea typeface="+mn-ea"/>
                          <a:cs typeface="+mn-cs"/>
                        </a:rPr>
                        <a:t>Exempt Coordinator (Bi-ling)</a:t>
                      </a:r>
                    </a:p>
                  </a:txBody>
                  <a:tcPr>
                    <a:solidFill>
                      <a:srgbClr val="404040"/>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b="1" kern="1200" dirty="0" smtClean="0">
                          <a:solidFill>
                            <a:schemeClr val="bg1"/>
                          </a:solidFill>
                          <a:effectLst/>
                          <a:latin typeface="Futura Std Medium" panose="020B0502020204020303" pitchFamily="34" charset="0"/>
                          <a:ea typeface="+mn-ea"/>
                          <a:cs typeface="+mn-cs"/>
                        </a:rPr>
                        <a:t>Completion/Retention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bg1"/>
                          </a:solidFill>
                          <a:effectLst/>
                          <a:latin typeface="Futura Std Light" panose="020B0402020204020303" pitchFamily="34" charset="0"/>
                          <a:ea typeface="+mn-ea"/>
                          <a:cs typeface="+mn-cs"/>
                        </a:rPr>
                        <a:t>Exempt Retention Coordinator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baseline="0" dirty="0" smtClean="0">
                        <a:solidFill>
                          <a:schemeClr val="bg1"/>
                        </a:solidFill>
                        <a:effectLst/>
                        <a:latin typeface="Futura Std Medium" panose="020B0502020204020303" pitchFamily="34" charset="0"/>
                        <a:ea typeface="+mn-ea"/>
                        <a:cs typeface="+mn-cs"/>
                      </a:endParaRPr>
                    </a:p>
                    <a:p>
                      <a:endParaRPr lang="en-US" sz="1800" b="1" kern="1200" dirty="0" smtClean="0">
                        <a:solidFill>
                          <a:schemeClr val="bg1"/>
                        </a:solidFill>
                        <a:effectLst/>
                        <a:latin typeface="Futura Std Medium" panose="020B0502020204020303" pitchFamily="34" charset="0"/>
                        <a:ea typeface="+mn-ea"/>
                        <a:cs typeface="+mn-cs"/>
                      </a:endParaRPr>
                    </a:p>
                  </a:txBody>
                  <a:tcPr>
                    <a:solidFill>
                      <a:srgbClr val="404040"/>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b="1" kern="1200" baseline="0" dirty="0" smtClean="0">
                          <a:solidFill>
                            <a:schemeClr val="bg1"/>
                          </a:solidFill>
                          <a:effectLst/>
                          <a:latin typeface="Futura Std Medium" panose="020B0502020204020303" pitchFamily="34" charset="0"/>
                          <a:ea typeface="+mn-ea"/>
                          <a:cs typeface="+mn-cs"/>
                        </a:rPr>
                        <a:t>Outreach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bg1"/>
                          </a:solidFill>
                          <a:effectLst/>
                          <a:latin typeface="Futura Std Light" panose="020B0402020204020303" pitchFamily="34" charset="0"/>
                          <a:ea typeface="+mn-ea"/>
                          <a:cs typeface="+mn-cs"/>
                        </a:rPr>
                        <a:t>Promotional Supplies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bg1"/>
                          </a:solidFill>
                          <a:effectLst/>
                          <a:latin typeface="Futura Std Light" panose="020B0402020204020303" pitchFamily="34" charset="0"/>
                          <a:ea typeface="+mn-ea"/>
                          <a:cs typeface="+mn-cs"/>
                        </a:rPr>
                        <a:t>Parent Leadership Training Institute</a:t>
                      </a:r>
                      <a:endParaRPr lang="en-US" sz="1600" b="0" kern="1200" dirty="0" smtClean="0">
                        <a:solidFill>
                          <a:schemeClr val="bg1"/>
                        </a:solidFill>
                        <a:effectLst/>
                        <a:latin typeface="Futura Std Light" panose="020B0402020204020303" pitchFamily="34" charset="0"/>
                        <a:ea typeface="+mn-ea"/>
                        <a:cs typeface="+mn-cs"/>
                      </a:endParaRPr>
                    </a:p>
                  </a:txBody>
                  <a:tcPr>
                    <a:solidFill>
                      <a:srgbClr val="40404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385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6613"/>
            <a:ext cx="12192000" cy="1325563"/>
          </a:xfrm>
        </p:spPr>
        <p:txBody>
          <a:bodyPr>
            <a:normAutofit fontScale="90000"/>
          </a:bodyPr>
          <a:lstStyle/>
          <a:p>
            <a:pPr algn="ctr"/>
            <a:r>
              <a:rPr lang="en-US" sz="4000" dirty="0" smtClean="0"/>
              <a:t/>
            </a:r>
            <a:br>
              <a:rPr lang="en-US" sz="4000" dirty="0" smtClean="0"/>
            </a:br>
            <a:r>
              <a:rPr lang="en-US" sz="2700" dirty="0" smtClean="0"/>
              <a:t>"</a:t>
            </a:r>
            <a:r>
              <a:rPr lang="en-US" sz="2700" dirty="0"/>
              <a:t>My advice would be to not be afraid to reach out to teachers/staff for </a:t>
            </a:r>
            <a:r>
              <a:rPr lang="en-US" sz="2700" dirty="0" smtClean="0"/>
              <a:t>help</a:t>
            </a:r>
            <a:br>
              <a:rPr lang="en-US" sz="2700" dirty="0" smtClean="0"/>
            </a:br>
            <a:r>
              <a:rPr lang="en-US" sz="2700" dirty="0" smtClean="0"/>
              <a:t>because </a:t>
            </a:r>
            <a:r>
              <a:rPr lang="en-US" sz="2700" dirty="0"/>
              <a:t>they really are there to help you succeed, and genuinely care about their </a:t>
            </a:r>
            <a:r>
              <a:rPr lang="en-US" sz="2700" dirty="0" smtClean="0"/>
              <a:t>students!</a:t>
            </a:r>
            <a:br>
              <a:rPr lang="en-US" sz="2700" dirty="0" smtClean="0"/>
            </a:br>
            <a:r>
              <a:rPr lang="en-US" sz="2700" dirty="0" smtClean="0"/>
              <a:t>I </a:t>
            </a:r>
            <a:r>
              <a:rPr lang="en-US" sz="2700" dirty="0"/>
              <a:t>have experienced it for myself firsthand</a:t>
            </a:r>
            <a:r>
              <a:rPr lang="en-US" sz="2700" dirty="0" smtClean="0"/>
              <a:t>.”</a:t>
            </a:r>
            <a:br>
              <a:rPr lang="en-US" sz="2700" dirty="0" smtClean="0"/>
            </a:br>
            <a:r>
              <a:rPr lang="en-US" sz="2700" dirty="0"/>
              <a:t/>
            </a:r>
            <a:br>
              <a:rPr lang="en-US" sz="2700" dirty="0"/>
            </a:br>
            <a:r>
              <a:rPr lang="en-US" sz="2700" dirty="0" smtClean="0"/>
              <a:t>						Athena Harper, EvCC Student</a:t>
            </a:r>
            <a:endParaRPr lang="en-US" sz="2700" b="1" dirty="0">
              <a:solidFill>
                <a:srgbClr val="262726"/>
              </a:solidFill>
              <a:latin typeface="Futura Std Medium" panose="020B05020202040203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78" y="5582669"/>
            <a:ext cx="3970857" cy="1056248"/>
          </a:xfrm>
          <a:prstGeom prst="rect">
            <a:avLst/>
          </a:prstGeom>
        </p:spPr>
      </p:pic>
      <p:pic>
        <p:nvPicPr>
          <p:cNvPr id="1026" name="Picture 2" descr="https://www.everettcc.edu/files/programs/bat/east-county-campus/Athena_web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090" y="859397"/>
            <a:ext cx="4236720" cy="282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06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09" y="365125"/>
            <a:ext cx="10682591" cy="1325563"/>
          </a:xfrm>
        </p:spPr>
        <p:txBody>
          <a:bodyPr>
            <a:normAutofit/>
          </a:bodyPr>
          <a:lstStyle/>
          <a:p>
            <a:r>
              <a:rPr lang="en-US" sz="4200" b="1" dirty="0" smtClean="0">
                <a:solidFill>
                  <a:srgbClr val="262726"/>
                </a:solidFill>
                <a:latin typeface="Futura Std Medium" panose="020B0502020204020303" pitchFamily="34" charset="0"/>
              </a:rPr>
              <a:t>SEM Teams</a:t>
            </a:r>
            <a:endParaRPr lang="en-US" sz="4200" b="1" dirty="0">
              <a:solidFill>
                <a:srgbClr val="262726"/>
              </a:solidFill>
              <a:latin typeface="Futura Std Medium" panose="020B05020202040203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72070697"/>
              </p:ext>
            </p:extLst>
          </p:nvPr>
        </p:nvGraphicFramePr>
        <p:xfrm>
          <a:off x="797667" y="1492840"/>
          <a:ext cx="11011712" cy="4983480"/>
        </p:xfrm>
        <a:graphic>
          <a:graphicData uri="http://schemas.openxmlformats.org/drawingml/2006/table">
            <a:tbl>
              <a:tblPr firstRow="1" bandRow="1">
                <a:tableStyleId>{5C22544A-7EE6-4342-B048-85BDC9FD1C3A}</a:tableStyleId>
              </a:tblPr>
              <a:tblGrid>
                <a:gridCol w="2607014">
                  <a:extLst>
                    <a:ext uri="{9D8B030D-6E8A-4147-A177-3AD203B41FA5}">
                      <a16:colId xmlns:a16="http://schemas.microsoft.com/office/drawing/2014/main" val="20000"/>
                    </a:ext>
                  </a:extLst>
                </a:gridCol>
                <a:gridCol w="4069146">
                  <a:extLst>
                    <a:ext uri="{9D8B030D-6E8A-4147-A177-3AD203B41FA5}">
                      <a16:colId xmlns:a16="http://schemas.microsoft.com/office/drawing/2014/main" val="20001"/>
                    </a:ext>
                  </a:extLst>
                </a:gridCol>
                <a:gridCol w="4335552">
                  <a:extLst>
                    <a:ext uri="{9D8B030D-6E8A-4147-A177-3AD203B41FA5}">
                      <a16:colId xmlns:a16="http://schemas.microsoft.com/office/drawing/2014/main" val="20002"/>
                    </a:ext>
                  </a:extLst>
                </a:gridCol>
              </a:tblGrid>
              <a:tr h="4445540">
                <a:tc>
                  <a:txBody>
                    <a:bodyPr/>
                    <a:lstStyle/>
                    <a:p>
                      <a:pPr marL="0" indent="0">
                        <a:lnSpc>
                          <a:spcPct val="100000"/>
                        </a:lnSpc>
                        <a:spcBef>
                          <a:spcPts val="0"/>
                        </a:spcBef>
                        <a:spcAft>
                          <a:spcPts val="600"/>
                        </a:spcAft>
                        <a:buNone/>
                      </a:pPr>
                      <a:r>
                        <a:rPr lang="en-US" sz="2600" dirty="0" smtClean="0">
                          <a:solidFill>
                            <a:srgbClr val="A71919"/>
                          </a:solidFill>
                          <a:latin typeface="Futura Std Medium" panose="020B0502020204020303" pitchFamily="34" charset="0"/>
                        </a:rPr>
                        <a:t>SEM Council</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Laurie Franklin</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Andre</a:t>
                      </a:r>
                      <a:r>
                        <a:rPr lang="en-US" sz="2000" b="0" baseline="0" dirty="0" smtClean="0">
                          <a:solidFill>
                            <a:srgbClr val="262726"/>
                          </a:solidFill>
                          <a:latin typeface="Futura Std Medium" charset="0"/>
                        </a:rPr>
                        <a:t> Guzman</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Sean </a:t>
                      </a:r>
                      <a:r>
                        <a:rPr lang="en-US" sz="2000" b="0" baseline="0" dirty="0" err="1" smtClean="0">
                          <a:solidFill>
                            <a:srgbClr val="262726"/>
                          </a:solidFill>
                          <a:latin typeface="Futura Std Medium" charset="0"/>
                        </a:rPr>
                        <a:t>Gehrke</a:t>
                      </a:r>
                      <a:endParaRPr lang="en-US" sz="2000" b="0" baseline="0" dirty="0" smtClean="0">
                        <a:solidFill>
                          <a:srgbClr val="262726"/>
                        </a:solidFill>
                        <a:latin typeface="Futura Std Medium" charset="0"/>
                      </a:endParaRP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Lynne Mu</a:t>
                      </a:r>
                      <a:r>
                        <a:rPr lang="en-US" sz="2000" b="0" dirty="0" smtClean="0">
                          <a:solidFill>
                            <a:srgbClr val="262726"/>
                          </a:solidFill>
                          <a:latin typeface="Futura Std Medium" charset="0"/>
                        </a:rPr>
                        <a:t>ñ</a:t>
                      </a:r>
                      <a:r>
                        <a:rPr lang="en-US" sz="2000" b="0" baseline="0" dirty="0" smtClean="0">
                          <a:solidFill>
                            <a:srgbClr val="262726"/>
                          </a:solidFill>
                          <a:latin typeface="Futura Std Medium" charset="0"/>
                        </a:rPr>
                        <a:t>oz</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Jeanne Leader</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Ann Nguyen (student)</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Diana </a:t>
                      </a:r>
                      <a:r>
                        <a:rPr lang="en-US" sz="2000" b="0" baseline="0" dirty="0" err="1" smtClean="0">
                          <a:solidFill>
                            <a:srgbClr val="262726"/>
                          </a:solidFill>
                          <a:latin typeface="Futura Std Medium" charset="0"/>
                        </a:rPr>
                        <a:t>Bikoeva</a:t>
                      </a:r>
                      <a:r>
                        <a:rPr lang="en-US" sz="2000" b="0" baseline="0" dirty="0" smtClean="0">
                          <a:solidFill>
                            <a:srgbClr val="262726"/>
                          </a:solidFill>
                          <a:latin typeface="Futura Std Medium" charset="0"/>
                        </a:rPr>
                        <a:t> (student)</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James Ramirez</a:t>
                      </a:r>
                    </a:p>
                    <a:p>
                      <a:pPr marL="285750" indent="-285750">
                        <a:lnSpc>
                          <a:spcPct val="100000"/>
                        </a:lnSpc>
                        <a:spcBef>
                          <a:spcPts val="0"/>
                        </a:spcBef>
                        <a:buFont typeface="Wingdings" panose="05000000000000000000" pitchFamily="2" charset="2"/>
                        <a:buChar char="§"/>
                      </a:pPr>
                      <a:endParaRPr lang="en-US" sz="2000" b="0" baseline="0" dirty="0" smtClean="0">
                        <a:solidFill>
                          <a:srgbClr val="262726"/>
                        </a:solidFill>
                        <a:latin typeface="Futura Std Medium" panose="020B05020202040203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spcBef>
                          <a:spcPts val="0"/>
                        </a:spcBef>
                        <a:buFont typeface="Wingdings" panose="05000000000000000000" pitchFamily="2" charset="2"/>
                        <a:buChar char="§"/>
                      </a:pPr>
                      <a:endParaRPr lang="en-US" sz="2800" b="0" baseline="0" dirty="0" smtClean="0">
                        <a:solidFill>
                          <a:srgbClr val="262726"/>
                        </a:solidFill>
                        <a:latin typeface="Futura Std Medium" panose="020B0502020204020303" pitchFamily="34" charset="0"/>
                      </a:endParaRP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Katie Jensen</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Anthony Williams</a:t>
                      </a:r>
                    </a:p>
                    <a:p>
                      <a:pPr marL="285750" indent="-285750">
                        <a:lnSpc>
                          <a:spcPct val="100000"/>
                        </a:lnSpc>
                        <a:spcBef>
                          <a:spcPts val="0"/>
                        </a:spcBef>
                        <a:buFont typeface="Wingdings" panose="05000000000000000000" pitchFamily="2" charset="2"/>
                        <a:buChar char="§"/>
                      </a:pPr>
                      <a:r>
                        <a:rPr lang="en-US" sz="2000" b="0" baseline="0" dirty="0" err="1" smtClean="0">
                          <a:solidFill>
                            <a:srgbClr val="262726"/>
                          </a:solidFill>
                          <a:latin typeface="Futura Std Medium" charset="0"/>
                        </a:rPr>
                        <a:t>Mostafa</a:t>
                      </a:r>
                      <a:r>
                        <a:rPr lang="en-US" sz="2000" b="0" baseline="0" dirty="0" smtClean="0">
                          <a:solidFill>
                            <a:srgbClr val="262726"/>
                          </a:solidFill>
                          <a:latin typeface="Futura Std Medium" charset="0"/>
                        </a:rPr>
                        <a:t> </a:t>
                      </a:r>
                      <a:r>
                        <a:rPr lang="en-US" sz="2000" b="0" baseline="0" dirty="0" err="1" smtClean="0">
                          <a:solidFill>
                            <a:srgbClr val="262726"/>
                          </a:solidFill>
                          <a:latin typeface="Futura Std Medium" charset="0"/>
                        </a:rPr>
                        <a:t>Ghous</a:t>
                      </a:r>
                      <a:endParaRPr lang="en-US" sz="2000" b="0" baseline="0" dirty="0" smtClean="0">
                        <a:solidFill>
                          <a:srgbClr val="262726"/>
                        </a:solidFill>
                        <a:latin typeface="Futura Std Medium" charset="0"/>
                      </a:endParaRP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Kristen </a:t>
                      </a:r>
                      <a:r>
                        <a:rPr lang="en-US" sz="2000" b="0" baseline="0" dirty="0" err="1" smtClean="0">
                          <a:solidFill>
                            <a:srgbClr val="262726"/>
                          </a:solidFill>
                          <a:latin typeface="Futura Std Medium" charset="0"/>
                        </a:rPr>
                        <a:t>McConaha</a:t>
                      </a:r>
                      <a:endParaRPr lang="en-US" sz="2000" b="0" baseline="0" dirty="0" smtClean="0">
                        <a:solidFill>
                          <a:srgbClr val="262726"/>
                        </a:solidFill>
                        <a:latin typeface="Futura Std Medium" charset="0"/>
                      </a:endParaRP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Heather Bennett</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John Olson</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Maria</a:t>
                      </a:r>
                      <a:r>
                        <a:rPr lang="en-US" sz="2000" b="0" baseline="0" dirty="0" smtClean="0">
                          <a:solidFill>
                            <a:srgbClr val="262726"/>
                          </a:solidFill>
                          <a:latin typeface="Futura Std Medium" charset="0"/>
                        </a:rPr>
                        <a:t> </a:t>
                      </a:r>
                      <a:r>
                        <a:rPr lang="en-US" sz="2000" b="0" dirty="0" smtClean="0">
                          <a:solidFill>
                            <a:srgbClr val="262726"/>
                          </a:solidFill>
                          <a:latin typeface="Futura Std Medium" charset="0"/>
                        </a:rPr>
                        <a:t>Peña</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Gail </a:t>
                      </a:r>
                      <a:r>
                        <a:rPr lang="en-US" sz="2000" b="0" dirty="0" err="1" smtClean="0">
                          <a:solidFill>
                            <a:srgbClr val="262726"/>
                          </a:solidFill>
                          <a:latin typeface="Futura Std Medium" charset="0"/>
                        </a:rPr>
                        <a:t>Miulli</a:t>
                      </a:r>
                      <a:endParaRPr lang="en-US" sz="2000" b="0" dirty="0" smtClean="0">
                        <a:solidFill>
                          <a:srgbClr val="262726"/>
                        </a:solidFill>
                        <a:latin typeface="Futura Std Medium" charset="0"/>
                      </a:endParaRP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John Bonner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0"/>
                        </a:spcBef>
                        <a:spcAft>
                          <a:spcPts val="600"/>
                        </a:spcAft>
                        <a:buFont typeface="Wingdings" panose="05000000000000000000" pitchFamily="2" charset="2"/>
                        <a:buNone/>
                      </a:pPr>
                      <a:r>
                        <a:rPr lang="en-US" sz="2600" dirty="0" smtClean="0">
                          <a:solidFill>
                            <a:srgbClr val="A71919"/>
                          </a:solidFill>
                          <a:latin typeface="Futura Std Medium" panose="020B0502020204020303" pitchFamily="34" charset="0"/>
                        </a:rPr>
                        <a:t>Faculty Advisory Council</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Heidi Weiss-Green</a:t>
                      </a:r>
                      <a:endParaRPr lang="en-US" sz="2000" b="0" baseline="0" dirty="0" smtClean="0">
                        <a:solidFill>
                          <a:srgbClr val="262726"/>
                        </a:solidFill>
                        <a:latin typeface="Futura Std Medium" charset="0"/>
                      </a:endParaRPr>
                    </a:p>
                    <a:p>
                      <a:pPr marL="285750" indent="-285750">
                        <a:lnSpc>
                          <a:spcPct val="100000"/>
                        </a:lnSpc>
                        <a:spcBef>
                          <a:spcPts val="0"/>
                        </a:spcBef>
                        <a:buFont typeface="Wingdings" panose="05000000000000000000" pitchFamily="2" charset="2"/>
                        <a:buChar char="§"/>
                      </a:pPr>
                      <a:r>
                        <a:rPr lang="en-US" sz="2000" b="0" baseline="0" dirty="0" err="1" smtClean="0">
                          <a:solidFill>
                            <a:srgbClr val="262726"/>
                          </a:solidFill>
                          <a:latin typeface="Futura Std Medium" charset="0"/>
                        </a:rPr>
                        <a:t>Alanna</a:t>
                      </a:r>
                      <a:r>
                        <a:rPr lang="en-US" sz="2000" b="0" baseline="0" dirty="0" smtClean="0">
                          <a:solidFill>
                            <a:srgbClr val="262726"/>
                          </a:solidFill>
                          <a:latin typeface="Futura Std Medium" charset="0"/>
                        </a:rPr>
                        <a:t> Yang</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Lynne Mu</a:t>
                      </a:r>
                      <a:r>
                        <a:rPr lang="en-US" sz="2000" b="0" dirty="0" smtClean="0">
                          <a:solidFill>
                            <a:srgbClr val="262726"/>
                          </a:solidFill>
                          <a:latin typeface="Futura Std Medium" charset="0"/>
                        </a:rPr>
                        <a:t>ñ</a:t>
                      </a:r>
                      <a:r>
                        <a:rPr lang="en-US" sz="2000" b="0" baseline="0" dirty="0" smtClean="0">
                          <a:solidFill>
                            <a:srgbClr val="262726"/>
                          </a:solidFill>
                          <a:latin typeface="Futura Std Medium" charset="0"/>
                        </a:rPr>
                        <a:t>oz</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Jason Ripper</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Joe Graber</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Jennifer Jennings</a:t>
                      </a:r>
                    </a:p>
                    <a:p>
                      <a:pPr marL="285750" indent="-285750">
                        <a:lnSpc>
                          <a:spcPct val="100000"/>
                        </a:lnSpc>
                        <a:spcBef>
                          <a:spcPts val="0"/>
                        </a:spcBef>
                        <a:buFont typeface="Wingdings" panose="05000000000000000000" pitchFamily="2" charset="2"/>
                        <a:buChar char="§"/>
                      </a:pPr>
                      <a:r>
                        <a:rPr lang="en-US" sz="2000" b="0" baseline="0" dirty="0" smtClean="0">
                          <a:solidFill>
                            <a:srgbClr val="262726"/>
                          </a:solidFill>
                          <a:latin typeface="Futura Std Medium" charset="0"/>
                        </a:rPr>
                        <a:t>Jonathan Stewart</a:t>
                      </a:r>
                    </a:p>
                    <a:p>
                      <a:pPr marL="0" indent="0">
                        <a:lnSpc>
                          <a:spcPct val="100000"/>
                        </a:lnSpc>
                        <a:spcBef>
                          <a:spcPts val="0"/>
                        </a:spcBef>
                        <a:spcAft>
                          <a:spcPts val="600"/>
                        </a:spcAft>
                        <a:buFont typeface="Wingdings" panose="05000000000000000000" pitchFamily="2" charset="2"/>
                        <a:buNone/>
                      </a:pPr>
                      <a:endParaRPr lang="en-US" sz="1400" dirty="0" smtClean="0">
                        <a:solidFill>
                          <a:srgbClr val="A71919"/>
                        </a:solidFill>
                        <a:latin typeface="Futura Std Medium" panose="020B0502020204020303" pitchFamily="34" charset="0"/>
                      </a:endParaRPr>
                    </a:p>
                    <a:p>
                      <a:pPr marL="0" indent="0">
                        <a:lnSpc>
                          <a:spcPct val="100000"/>
                        </a:lnSpc>
                        <a:spcBef>
                          <a:spcPts val="0"/>
                        </a:spcBef>
                        <a:spcAft>
                          <a:spcPts val="600"/>
                        </a:spcAft>
                        <a:buFont typeface="Wingdings" panose="05000000000000000000" pitchFamily="2" charset="2"/>
                        <a:buNone/>
                      </a:pPr>
                      <a:r>
                        <a:rPr lang="en-US" sz="2600" dirty="0" smtClean="0">
                          <a:solidFill>
                            <a:srgbClr val="A71919"/>
                          </a:solidFill>
                          <a:latin typeface="Futura Std Medium" panose="020B0502020204020303" pitchFamily="34" charset="0"/>
                        </a:rPr>
                        <a:t>K-12 Advisory Group</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Dana Riley Black, Everett</a:t>
                      </a:r>
                      <a:r>
                        <a:rPr lang="en-US" sz="2000" b="0" baseline="0" dirty="0" smtClean="0">
                          <a:solidFill>
                            <a:srgbClr val="262726"/>
                          </a:solidFill>
                          <a:latin typeface="Futura Std Medium" charset="0"/>
                        </a:rPr>
                        <a:t> </a:t>
                      </a:r>
                      <a:r>
                        <a:rPr lang="en-US" sz="2000" b="0" dirty="0" smtClean="0">
                          <a:solidFill>
                            <a:srgbClr val="262726"/>
                          </a:solidFill>
                          <a:latin typeface="Futura Std Medium" charset="0"/>
                        </a:rPr>
                        <a:t>SD</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Lori Knudson, Marysville SD</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Alison </a:t>
                      </a:r>
                      <a:r>
                        <a:rPr lang="en-US" sz="2000" b="0" dirty="0" err="1" smtClean="0">
                          <a:solidFill>
                            <a:srgbClr val="262726"/>
                          </a:solidFill>
                          <a:latin typeface="Futura Std Medium" charset="0"/>
                        </a:rPr>
                        <a:t>Brynelson</a:t>
                      </a:r>
                      <a:r>
                        <a:rPr lang="en-US" sz="2000" b="0" dirty="0" smtClean="0">
                          <a:solidFill>
                            <a:srgbClr val="262726"/>
                          </a:solidFill>
                          <a:latin typeface="Futura Std Medium" charset="0"/>
                        </a:rPr>
                        <a:t>, Mukilteo SD</a:t>
                      </a:r>
                    </a:p>
                    <a:p>
                      <a:pPr marL="285750" indent="-285750">
                        <a:lnSpc>
                          <a:spcPct val="100000"/>
                        </a:lnSpc>
                        <a:spcBef>
                          <a:spcPts val="0"/>
                        </a:spcBef>
                        <a:buFont typeface="Wingdings" panose="05000000000000000000" pitchFamily="2" charset="2"/>
                        <a:buChar char="§"/>
                      </a:pPr>
                      <a:r>
                        <a:rPr lang="en-US" sz="2000" b="0" dirty="0" smtClean="0">
                          <a:solidFill>
                            <a:srgbClr val="262726"/>
                          </a:solidFill>
                          <a:latin typeface="Futura Std Medium" charset="0"/>
                        </a:rPr>
                        <a:t>Eric </a:t>
                      </a:r>
                      <a:r>
                        <a:rPr lang="en-US" sz="2000" b="0" dirty="0" err="1" smtClean="0">
                          <a:solidFill>
                            <a:srgbClr val="262726"/>
                          </a:solidFill>
                          <a:latin typeface="Futura Std Medium" charset="0"/>
                        </a:rPr>
                        <a:t>Cahan</a:t>
                      </a:r>
                      <a:r>
                        <a:rPr lang="en-US" sz="2000" b="0" dirty="0" smtClean="0">
                          <a:solidFill>
                            <a:srgbClr val="262726"/>
                          </a:solidFill>
                          <a:latin typeface="Futura Std Medium" charset="0"/>
                        </a:rPr>
                        <a:t>, Snohomish SD</a:t>
                      </a:r>
                    </a:p>
                    <a:p>
                      <a:pPr marL="285750" indent="-285750">
                        <a:lnSpc>
                          <a:spcPct val="100000"/>
                        </a:lnSpc>
                        <a:spcBef>
                          <a:spcPts val="0"/>
                        </a:spcBef>
                        <a:spcAft>
                          <a:spcPts val="1200"/>
                        </a:spcAft>
                        <a:buFont typeface="Wingdings" panose="05000000000000000000" pitchFamily="2" charset="2"/>
                        <a:buChar char="§"/>
                      </a:pPr>
                      <a:r>
                        <a:rPr lang="en-US" sz="2000" b="0" dirty="0" smtClean="0">
                          <a:solidFill>
                            <a:srgbClr val="262726"/>
                          </a:solidFill>
                          <a:latin typeface="Futura Std Medium" charset="0"/>
                        </a:rPr>
                        <a:t>Eric </a:t>
                      </a:r>
                      <a:r>
                        <a:rPr lang="en-US" sz="2000" b="0" dirty="0" err="1" smtClean="0">
                          <a:solidFill>
                            <a:srgbClr val="262726"/>
                          </a:solidFill>
                          <a:latin typeface="Futura Std Medium" charset="0"/>
                        </a:rPr>
                        <a:t>DeJong</a:t>
                      </a:r>
                      <a:r>
                        <a:rPr lang="en-US" sz="2000" b="0" dirty="0" smtClean="0">
                          <a:solidFill>
                            <a:srgbClr val="262726"/>
                          </a:solidFill>
                          <a:latin typeface="Futura Std Medium" charset="0"/>
                        </a:rPr>
                        <a:t>, Arlington SD</a:t>
                      </a:r>
                    </a:p>
                  </a:txBody>
                  <a:tcPr>
                    <a:lnL w="12700" cap="flat" cmpd="sng" algn="ctr">
                      <a:no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5439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09" y="365125"/>
            <a:ext cx="10682591" cy="1325563"/>
          </a:xfrm>
        </p:spPr>
        <p:txBody>
          <a:bodyPr>
            <a:normAutofit/>
          </a:bodyPr>
          <a:lstStyle/>
          <a:p>
            <a:r>
              <a:rPr lang="en-US" sz="4200" b="1" dirty="0" smtClean="0">
                <a:solidFill>
                  <a:srgbClr val="262726"/>
                </a:solidFill>
                <a:latin typeface="Futura Std Medium" panose="020B0502020204020303" pitchFamily="34" charset="0"/>
              </a:rPr>
              <a:t>SEM ACTIVITIES</a:t>
            </a:r>
            <a:endParaRPr lang="en-US" sz="4200" b="1" dirty="0">
              <a:solidFill>
                <a:srgbClr val="262726"/>
              </a:solidFill>
              <a:latin typeface="Futura Std Medium" panose="020B05020202040203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3" name="Content Placeholder 2"/>
          <p:cNvSpPr>
            <a:spLocks noGrp="1"/>
          </p:cNvSpPr>
          <p:nvPr>
            <p:ph idx="1"/>
          </p:nvPr>
        </p:nvSpPr>
        <p:spPr>
          <a:xfrm>
            <a:off x="1279668" y="1567542"/>
            <a:ext cx="10588078" cy="5193182"/>
          </a:xfrm>
        </p:spPr>
        <p:txBody>
          <a:bodyPr>
            <a:normAutofit/>
          </a:bodyPr>
          <a:lstStyle/>
          <a:p>
            <a:pPr>
              <a:lnSpc>
                <a:spcPct val="100000"/>
              </a:lnSpc>
              <a:spcBef>
                <a:spcPts val="0"/>
              </a:spcBef>
              <a:spcAft>
                <a:spcPts val="1200"/>
              </a:spcAft>
              <a:buFont typeface="Wingdings" panose="05000000000000000000" pitchFamily="2" charset="2"/>
              <a:buChar char="§"/>
            </a:pPr>
            <a:r>
              <a:rPr lang="en-US" sz="2200" dirty="0" smtClean="0">
                <a:solidFill>
                  <a:srgbClr val="262726"/>
                </a:solidFill>
                <a:latin typeface="Futura Std Light" panose="020B0402020204020303" pitchFamily="34" charset="0"/>
              </a:rPr>
              <a:t>Develop </a:t>
            </a:r>
            <a:r>
              <a:rPr lang="en-US" sz="2200" dirty="0">
                <a:solidFill>
                  <a:srgbClr val="262726"/>
                </a:solidFill>
                <a:latin typeface="Futura Std Light" panose="020B0402020204020303" pitchFamily="34" charset="0"/>
              </a:rPr>
              <a:t>goals for the number and types of students needed to fulfill </a:t>
            </a:r>
            <a:r>
              <a:rPr lang="en-US" sz="2200" dirty="0" smtClean="0">
                <a:solidFill>
                  <a:srgbClr val="262726"/>
                </a:solidFill>
                <a:latin typeface="Futura Std Light" panose="020B0402020204020303" pitchFamily="34" charset="0"/>
              </a:rPr>
              <a:t/>
            </a:r>
            <a:br>
              <a:rPr lang="en-US" sz="2200" dirty="0" smtClean="0">
                <a:solidFill>
                  <a:srgbClr val="262726"/>
                </a:solidFill>
                <a:latin typeface="Futura Std Light" panose="020B0402020204020303" pitchFamily="34" charset="0"/>
              </a:rPr>
            </a:br>
            <a:r>
              <a:rPr lang="en-US" sz="2200" dirty="0" smtClean="0">
                <a:solidFill>
                  <a:srgbClr val="262726"/>
                </a:solidFill>
                <a:latin typeface="Futura Std Light" panose="020B0402020204020303" pitchFamily="34" charset="0"/>
              </a:rPr>
              <a:t>our </a:t>
            </a:r>
            <a:r>
              <a:rPr lang="en-US" sz="2200" dirty="0">
                <a:solidFill>
                  <a:srgbClr val="262726"/>
                </a:solidFill>
                <a:latin typeface="Futura Std Light" panose="020B0402020204020303" pitchFamily="34" charset="0"/>
              </a:rPr>
              <a:t>institutional </a:t>
            </a:r>
            <a:r>
              <a:rPr lang="en-US" sz="2200" dirty="0" smtClean="0">
                <a:solidFill>
                  <a:srgbClr val="262726"/>
                </a:solidFill>
                <a:latin typeface="Futura Std Light" panose="020B0402020204020303" pitchFamily="34" charset="0"/>
              </a:rPr>
              <a:t>mission.</a:t>
            </a:r>
            <a:endParaRPr lang="en-US" sz="2200" dirty="0">
              <a:solidFill>
                <a:srgbClr val="262726"/>
              </a:solidFill>
              <a:latin typeface="Futura Std Light" panose="020B0402020204020303" pitchFamily="34" charset="0"/>
            </a:endParaRPr>
          </a:p>
          <a:p>
            <a:pPr>
              <a:lnSpc>
                <a:spcPct val="100000"/>
              </a:lnSpc>
              <a:spcBef>
                <a:spcPts val="0"/>
              </a:spcBef>
              <a:spcAft>
                <a:spcPts val="600"/>
              </a:spcAft>
              <a:buFont typeface="Wingdings" panose="05000000000000000000" pitchFamily="2" charset="2"/>
              <a:buChar char="§"/>
            </a:pPr>
            <a:r>
              <a:rPr lang="en-US" sz="2200" dirty="0" smtClean="0">
                <a:solidFill>
                  <a:srgbClr val="262726"/>
                </a:solidFill>
                <a:latin typeface="Futura Std Light" panose="020B0402020204020303" pitchFamily="34" charset="0"/>
              </a:rPr>
              <a:t>Develop </a:t>
            </a:r>
            <a:r>
              <a:rPr lang="en-US" sz="2200" dirty="0">
                <a:solidFill>
                  <a:srgbClr val="262726"/>
                </a:solidFill>
                <a:latin typeface="Futura Std Light" panose="020B0402020204020303" pitchFamily="34" charset="0"/>
              </a:rPr>
              <a:t>and lead implementation of strategic outreach/recruitment priorities and strategies to </a:t>
            </a:r>
            <a:r>
              <a:rPr lang="en-US" sz="2200" dirty="0" smtClean="0">
                <a:solidFill>
                  <a:srgbClr val="262726"/>
                </a:solidFill>
                <a:latin typeface="Futura Std Light" panose="020B0402020204020303" pitchFamily="34" charset="0"/>
              </a:rPr>
              <a:t>ensure predictable</a:t>
            </a:r>
            <a:r>
              <a:rPr lang="en-US" sz="2200" dirty="0">
                <a:solidFill>
                  <a:srgbClr val="262726"/>
                </a:solidFill>
                <a:latin typeface="Futura Std Light" panose="020B0402020204020303" pitchFamily="34" charset="0"/>
              </a:rPr>
              <a:t>, growing enrollments </a:t>
            </a:r>
            <a:r>
              <a:rPr lang="en-US" sz="2200" dirty="0" smtClean="0">
                <a:solidFill>
                  <a:srgbClr val="262726"/>
                </a:solidFill>
                <a:latin typeface="Futura Std Light" panose="020B0402020204020303" pitchFamily="34" charset="0"/>
              </a:rPr>
              <a:t>aligned </a:t>
            </a:r>
            <a:r>
              <a:rPr lang="en-US" sz="2200" dirty="0">
                <a:solidFill>
                  <a:srgbClr val="262726"/>
                </a:solidFill>
                <a:latin typeface="Futura Std Light" panose="020B0402020204020303" pitchFamily="34" charset="0"/>
              </a:rPr>
              <a:t>with performance based funding frameworks.</a:t>
            </a:r>
          </a:p>
          <a:p>
            <a:pPr>
              <a:lnSpc>
                <a:spcPct val="100000"/>
              </a:lnSpc>
              <a:spcBef>
                <a:spcPts val="0"/>
              </a:spcBef>
              <a:spcAft>
                <a:spcPts val="600"/>
              </a:spcAft>
              <a:buFont typeface="Wingdings" panose="05000000000000000000" pitchFamily="2" charset="2"/>
              <a:buChar char="§"/>
            </a:pPr>
            <a:r>
              <a:rPr lang="en-US" sz="2200" dirty="0" smtClean="0">
                <a:solidFill>
                  <a:srgbClr val="262726"/>
                </a:solidFill>
                <a:latin typeface="Futura Std Light" panose="020B0402020204020303" pitchFamily="34" charset="0"/>
              </a:rPr>
              <a:t>Track </a:t>
            </a:r>
            <a:r>
              <a:rPr lang="en-US" sz="2200" dirty="0">
                <a:solidFill>
                  <a:srgbClr val="262726"/>
                </a:solidFill>
                <a:latin typeface="Futura Std Light" panose="020B0402020204020303" pitchFamily="34" charset="0"/>
              </a:rPr>
              <a:t>student retention, completions, and transition to 4-year </a:t>
            </a:r>
            <a:r>
              <a:rPr lang="en-US" sz="2200" dirty="0" smtClean="0">
                <a:solidFill>
                  <a:srgbClr val="262726"/>
                </a:solidFill>
                <a:latin typeface="Futura Std Light" panose="020B0402020204020303" pitchFamily="34" charset="0"/>
              </a:rPr>
              <a:t/>
            </a:r>
            <a:br>
              <a:rPr lang="en-US" sz="2200" dirty="0" smtClean="0">
                <a:solidFill>
                  <a:srgbClr val="262726"/>
                </a:solidFill>
                <a:latin typeface="Futura Std Light" panose="020B0402020204020303" pitchFamily="34" charset="0"/>
              </a:rPr>
            </a:br>
            <a:r>
              <a:rPr lang="en-US" sz="2200" dirty="0" smtClean="0">
                <a:solidFill>
                  <a:srgbClr val="262726"/>
                </a:solidFill>
                <a:latin typeface="Futura Std Light" panose="020B0402020204020303" pitchFamily="34" charset="0"/>
              </a:rPr>
              <a:t>institutions </a:t>
            </a:r>
            <a:r>
              <a:rPr lang="en-US" sz="2200" dirty="0">
                <a:solidFill>
                  <a:srgbClr val="262726"/>
                </a:solidFill>
                <a:latin typeface="Futura Std Light" panose="020B0402020204020303" pitchFamily="34" charset="0"/>
              </a:rPr>
              <a:t>or employment.</a:t>
            </a:r>
          </a:p>
          <a:p>
            <a:pPr>
              <a:lnSpc>
                <a:spcPct val="100000"/>
              </a:lnSpc>
              <a:spcBef>
                <a:spcPts val="0"/>
              </a:spcBef>
              <a:spcAft>
                <a:spcPts val="600"/>
              </a:spcAft>
              <a:buFont typeface="Wingdings" panose="05000000000000000000" pitchFamily="2" charset="2"/>
              <a:buChar char="§"/>
            </a:pPr>
            <a:r>
              <a:rPr lang="en-US" sz="2200" dirty="0" smtClean="0">
                <a:solidFill>
                  <a:srgbClr val="262726"/>
                </a:solidFill>
                <a:latin typeface="Futura Std Medium" panose="020B0502020204020303" pitchFamily="34" charset="0"/>
              </a:rPr>
              <a:t>Identify </a:t>
            </a:r>
            <a:r>
              <a:rPr lang="en-US" sz="2200" dirty="0">
                <a:solidFill>
                  <a:srgbClr val="262726"/>
                </a:solidFill>
                <a:latin typeface="Futura Std Medium" panose="020B0502020204020303" pitchFamily="34" charset="0"/>
              </a:rPr>
              <a:t>and address barriers to student recruitment, enrollment, </a:t>
            </a:r>
            <a:r>
              <a:rPr lang="en-US" sz="2200" dirty="0" smtClean="0">
                <a:solidFill>
                  <a:srgbClr val="262726"/>
                </a:solidFill>
                <a:latin typeface="Futura Std Medium" panose="020B0502020204020303" pitchFamily="34" charset="0"/>
              </a:rPr>
              <a:t>retention, </a:t>
            </a:r>
            <a:br>
              <a:rPr lang="en-US" sz="2200" dirty="0" smtClean="0">
                <a:solidFill>
                  <a:srgbClr val="262726"/>
                </a:solidFill>
                <a:latin typeface="Futura Std Medium" panose="020B0502020204020303" pitchFamily="34" charset="0"/>
              </a:rPr>
            </a:br>
            <a:r>
              <a:rPr lang="en-US" sz="2200" dirty="0" smtClean="0">
                <a:solidFill>
                  <a:srgbClr val="262726"/>
                </a:solidFill>
                <a:latin typeface="Futura Std Medium" panose="020B0502020204020303" pitchFamily="34" charset="0"/>
              </a:rPr>
              <a:t>and </a:t>
            </a:r>
            <a:r>
              <a:rPr lang="en-US" sz="2200" dirty="0">
                <a:solidFill>
                  <a:srgbClr val="262726"/>
                </a:solidFill>
                <a:latin typeface="Futura Std Medium" panose="020B0502020204020303" pitchFamily="34" charset="0"/>
              </a:rPr>
              <a:t>graduation.</a:t>
            </a:r>
          </a:p>
          <a:p>
            <a:pPr>
              <a:lnSpc>
                <a:spcPct val="100000"/>
              </a:lnSpc>
              <a:spcBef>
                <a:spcPts val="0"/>
              </a:spcBef>
              <a:spcAft>
                <a:spcPts val="1800"/>
              </a:spcAft>
              <a:buFont typeface="Wingdings" panose="05000000000000000000" pitchFamily="2" charset="2"/>
              <a:buChar char="§"/>
            </a:pPr>
            <a:r>
              <a:rPr lang="en-US" sz="2200" dirty="0" smtClean="0">
                <a:solidFill>
                  <a:srgbClr val="262726"/>
                </a:solidFill>
                <a:latin typeface="Futura Std Light" panose="020B0402020204020303" pitchFamily="34" charset="0"/>
              </a:rPr>
              <a:t>Monitor </a:t>
            </a:r>
            <a:r>
              <a:rPr lang="en-US" sz="2200" dirty="0">
                <a:solidFill>
                  <a:srgbClr val="262726"/>
                </a:solidFill>
                <a:latin typeface="Futura Std Light" panose="020B0402020204020303" pitchFamily="34" charset="0"/>
              </a:rPr>
              <a:t>education program viability and recommend new </a:t>
            </a:r>
            <a:r>
              <a:rPr lang="en-US" sz="2200" dirty="0" smtClean="0">
                <a:solidFill>
                  <a:srgbClr val="262726"/>
                </a:solidFill>
                <a:latin typeface="Futura Std Light" panose="020B0402020204020303" pitchFamily="34" charset="0"/>
              </a:rPr>
              <a:t/>
            </a:r>
            <a:br>
              <a:rPr lang="en-US" sz="2200" dirty="0" smtClean="0">
                <a:solidFill>
                  <a:srgbClr val="262726"/>
                </a:solidFill>
                <a:latin typeface="Futura Std Light" panose="020B0402020204020303" pitchFamily="34" charset="0"/>
              </a:rPr>
            </a:br>
            <a:r>
              <a:rPr lang="en-US" sz="2200" dirty="0" smtClean="0">
                <a:solidFill>
                  <a:srgbClr val="262726"/>
                </a:solidFill>
                <a:latin typeface="Futura Std Light" panose="020B0402020204020303" pitchFamily="34" charset="0"/>
              </a:rPr>
              <a:t>program initiatives.</a:t>
            </a:r>
          </a:p>
          <a:p>
            <a:pPr>
              <a:lnSpc>
                <a:spcPct val="100000"/>
              </a:lnSpc>
              <a:spcBef>
                <a:spcPts val="0"/>
              </a:spcBef>
              <a:buFont typeface="Wingdings" panose="05000000000000000000" pitchFamily="2" charset="2"/>
              <a:buChar char="§"/>
            </a:pPr>
            <a:r>
              <a:rPr lang="en-US" sz="2200" dirty="0" smtClean="0">
                <a:solidFill>
                  <a:srgbClr val="262726"/>
                </a:solidFill>
                <a:latin typeface="Futura Std Light" panose="020B0402020204020303" pitchFamily="34" charset="0"/>
              </a:rPr>
              <a:t>Align </a:t>
            </a:r>
            <a:r>
              <a:rPr lang="en-US" sz="2200" dirty="0">
                <a:solidFill>
                  <a:srgbClr val="262726"/>
                </a:solidFill>
                <a:latin typeface="Futura Std Light" panose="020B0402020204020303" pitchFamily="34" charset="0"/>
              </a:rPr>
              <a:t>with and support Guided Pathways, Achieving the Dream, and </a:t>
            </a:r>
            <a:r>
              <a:rPr lang="en-US" sz="2200" dirty="0" smtClean="0">
                <a:solidFill>
                  <a:srgbClr val="262726"/>
                </a:solidFill>
                <a:latin typeface="Futura Std Light" panose="020B0402020204020303" pitchFamily="34" charset="0"/>
              </a:rPr>
              <a:t>other work centered on student success. </a:t>
            </a:r>
            <a:endParaRPr lang="en-US" sz="2200" dirty="0">
              <a:solidFill>
                <a:srgbClr val="262726"/>
              </a:solidFill>
              <a:latin typeface="Futura Std Light" panose="020B0402020204020303" pitchFamily="34" charset="0"/>
            </a:endParaRPr>
          </a:p>
        </p:txBody>
      </p:sp>
      <p:sp>
        <p:nvSpPr>
          <p:cNvPr id="13" name="Right Arrow 12"/>
          <p:cNvSpPr/>
          <p:nvPr/>
        </p:nvSpPr>
        <p:spPr>
          <a:xfrm>
            <a:off x="564204" y="4105765"/>
            <a:ext cx="715463" cy="638486"/>
          </a:xfrm>
          <a:prstGeom prst="rightArrow">
            <a:avLst/>
          </a:prstGeom>
          <a:solidFill>
            <a:srgbClr val="A7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5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9631" y="1682335"/>
            <a:ext cx="10925951" cy="278415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2" y="128205"/>
            <a:ext cx="3970857" cy="1056248"/>
          </a:xfrm>
          <a:prstGeom prst="rect">
            <a:avLst/>
          </a:prstGeom>
        </p:spPr>
      </p:pic>
      <p:sp>
        <p:nvSpPr>
          <p:cNvPr id="4" name="Title 1"/>
          <p:cNvSpPr txBox="1">
            <a:spLocks/>
          </p:cNvSpPr>
          <p:nvPr/>
        </p:nvSpPr>
        <p:spPr>
          <a:xfrm>
            <a:off x="4290646" y="305037"/>
            <a:ext cx="7526216" cy="11021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200" b="1" dirty="0" smtClean="0">
                <a:solidFill>
                  <a:srgbClr val="272827"/>
                </a:solidFill>
                <a:latin typeface="Futura Std Medium" panose="020B0502020204020303" pitchFamily="34" charset="0"/>
              </a:rPr>
              <a:t>ALIGNING AND COORDINATING INSTITUTIONAL EFFORTS</a:t>
            </a:r>
            <a:endParaRPr lang="en-US" sz="3200" b="1" dirty="0">
              <a:solidFill>
                <a:srgbClr val="272827"/>
              </a:solidFill>
              <a:latin typeface="Futura Std Medium" panose="020B0502020204020303" pitchFamily="34" charset="0"/>
            </a:endParaRPr>
          </a:p>
        </p:txBody>
      </p:sp>
      <p:sp>
        <p:nvSpPr>
          <p:cNvPr id="7" name="Rectangle 6"/>
          <p:cNvSpPr/>
          <p:nvPr/>
        </p:nvSpPr>
        <p:spPr>
          <a:xfrm>
            <a:off x="208213" y="1349099"/>
            <a:ext cx="2237472" cy="369332"/>
          </a:xfrm>
          <a:prstGeom prst="rect">
            <a:avLst/>
          </a:prstGeom>
        </p:spPr>
        <p:txBody>
          <a:bodyPr wrap="none">
            <a:spAutoFit/>
          </a:bodyPr>
          <a:lstStyle/>
          <a:p>
            <a:pPr>
              <a:spcAft>
                <a:spcPts val="1200"/>
              </a:spcAft>
            </a:pPr>
            <a:r>
              <a:rPr lang="en-US" b="1" dirty="0" err="1" smtClean="0">
                <a:solidFill>
                  <a:srgbClr val="262726"/>
                </a:solidFill>
                <a:latin typeface="Futura Std Medium" panose="020B0502020204020303" pitchFamily="34" charset="0"/>
              </a:rPr>
              <a:t>EvCC’s</a:t>
            </a:r>
            <a:r>
              <a:rPr lang="en-US" b="1" dirty="0" smtClean="0">
                <a:solidFill>
                  <a:srgbClr val="262726"/>
                </a:solidFill>
                <a:latin typeface="Futura Std Medium" panose="020B0502020204020303" pitchFamily="34" charset="0"/>
              </a:rPr>
              <a:t> Strategic Plan</a:t>
            </a:r>
            <a:endParaRPr lang="en-US" b="1" dirty="0">
              <a:solidFill>
                <a:srgbClr val="262726"/>
              </a:solidFill>
              <a:latin typeface="Futura Std Medium" panose="020B0502020204020303" pitchFamily="34" charset="0"/>
            </a:endParaRPr>
          </a:p>
        </p:txBody>
      </p:sp>
      <p:sp>
        <p:nvSpPr>
          <p:cNvPr id="8" name="Rectangle 7"/>
          <p:cNvSpPr/>
          <p:nvPr/>
        </p:nvSpPr>
        <p:spPr>
          <a:xfrm>
            <a:off x="187571" y="4436682"/>
            <a:ext cx="11910644" cy="369332"/>
          </a:xfrm>
          <a:prstGeom prst="rect">
            <a:avLst/>
          </a:prstGeom>
        </p:spPr>
        <p:txBody>
          <a:bodyPr wrap="square">
            <a:spAutoFit/>
          </a:bodyPr>
          <a:lstStyle/>
          <a:p>
            <a:pPr>
              <a:spcAft>
                <a:spcPts val="1200"/>
              </a:spcAft>
            </a:pPr>
            <a:r>
              <a:rPr lang="en-US" i="1" dirty="0" smtClean="0">
                <a:solidFill>
                  <a:srgbClr val="262726"/>
                </a:solidFill>
                <a:latin typeface="Futura Std Condensed" panose="020B0506020204030204" pitchFamily="34" charset="0"/>
              </a:rPr>
              <a:t>We educate, equip, and inspire each student to achieve personal and professional goals, contribute to our diverse communities, and thrive in a global society.</a:t>
            </a:r>
            <a:endParaRPr lang="en-US" i="1" dirty="0">
              <a:solidFill>
                <a:srgbClr val="262726"/>
              </a:solidFill>
              <a:latin typeface="Futura Std Condensed" panose="020B0506020204030204" pitchFamily="34" charset="0"/>
            </a:endParaRPr>
          </a:p>
        </p:txBody>
      </p:sp>
      <p:sp>
        <p:nvSpPr>
          <p:cNvPr id="9" name="Rectangle 8"/>
          <p:cNvSpPr/>
          <p:nvPr/>
        </p:nvSpPr>
        <p:spPr>
          <a:xfrm>
            <a:off x="275318" y="4875276"/>
            <a:ext cx="5140743" cy="1908215"/>
          </a:xfrm>
          <a:prstGeom prst="rect">
            <a:avLst/>
          </a:prstGeom>
        </p:spPr>
        <p:txBody>
          <a:bodyPr wrap="square">
            <a:spAutoFit/>
          </a:bodyPr>
          <a:lstStyle/>
          <a:p>
            <a:pPr>
              <a:spcAft>
                <a:spcPts val="1200"/>
              </a:spcAft>
            </a:pPr>
            <a:r>
              <a:rPr lang="en-US" b="1" dirty="0" smtClean="0">
                <a:solidFill>
                  <a:srgbClr val="262726"/>
                </a:solidFill>
                <a:latin typeface="Futura Std Medium" panose="020B0502020204020303" pitchFamily="34" charset="0"/>
              </a:rPr>
              <a:t>Strategic Enrollment Management Goal</a:t>
            </a:r>
          </a:p>
          <a:p>
            <a:pPr>
              <a:spcAft>
                <a:spcPts val="1200"/>
              </a:spcAft>
            </a:pPr>
            <a:r>
              <a:rPr lang="en-US" dirty="0" smtClean="0">
                <a:solidFill>
                  <a:srgbClr val="262726"/>
                </a:solidFill>
                <a:latin typeface="Futura Std Condensed Light" panose="020B0406020204030204" pitchFamily="34" charset="0"/>
              </a:rPr>
              <a:t>Develop and implement an integrated, institution-wide approach to enrollment management that ensures a predictable, growing pipeline of individuals, including those from underrepresented communities, enroll in and connect seamlessly with the institution en route to achieving their education and career goals.</a:t>
            </a:r>
            <a:endParaRPr lang="en-US" dirty="0">
              <a:solidFill>
                <a:srgbClr val="262726"/>
              </a:solidFill>
              <a:latin typeface="Futura Std Condensed Light" panose="020B0406020204030204" pitchFamily="34" charset="0"/>
            </a:endParaRPr>
          </a:p>
        </p:txBody>
      </p:sp>
      <p:sp>
        <p:nvSpPr>
          <p:cNvPr id="10" name="Rectangle 9"/>
          <p:cNvSpPr/>
          <p:nvPr/>
        </p:nvSpPr>
        <p:spPr>
          <a:xfrm>
            <a:off x="5779476" y="4875276"/>
            <a:ext cx="5900172" cy="1908215"/>
          </a:xfrm>
          <a:prstGeom prst="rect">
            <a:avLst/>
          </a:prstGeom>
        </p:spPr>
        <p:txBody>
          <a:bodyPr wrap="square">
            <a:spAutoFit/>
          </a:bodyPr>
          <a:lstStyle/>
          <a:p>
            <a:pPr>
              <a:spcAft>
                <a:spcPts val="1200"/>
              </a:spcAft>
            </a:pPr>
            <a:r>
              <a:rPr lang="en-US" b="1" dirty="0" smtClean="0">
                <a:solidFill>
                  <a:srgbClr val="262726"/>
                </a:solidFill>
                <a:latin typeface="Futura Std Medium" panose="020B0502020204020303" pitchFamily="34" charset="0"/>
              </a:rPr>
              <a:t>Guided Pathways Goal</a:t>
            </a:r>
          </a:p>
          <a:p>
            <a:pPr>
              <a:spcAft>
                <a:spcPts val="1200"/>
              </a:spcAft>
            </a:pPr>
            <a:r>
              <a:rPr lang="en-US" dirty="0" smtClean="0">
                <a:solidFill>
                  <a:srgbClr val="262726"/>
                </a:solidFill>
                <a:latin typeface="Futura Std Condensed Light" panose="020B0406020204030204" pitchFamily="34" charset="0"/>
              </a:rPr>
              <a:t>Develop “an integrated, institution-wide approach to student success based on intentionally designed, clear, coherent, and structured educational experiences… that guide each student effectively and efficiently from point of entry through to attainment of high-quality post-secondary credentials and careers with value in the labor market.” (GP Overview Issues Brief, SBCTC)</a:t>
            </a:r>
            <a:endParaRPr lang="en-US" dirty="0">
              <a:solidFill>
                <a:srgbClr val="262726"/>
              </a:solidFill>
              <a:latin typeface="Futura Std Condensed Light" panose="020B0406020204030204" pitchFamily="34" charset="0"/>
            </a:endParaRPr>
          </a:p>
        </p:txBody>
      </p:sp>
    </p:spTree>
    <p:extLst>
      <p:ext uri="{BB962C8B-B14F-4D97-AF65-F5344CB8AC3E}">
        <p14:creationId xmlns:p14="http://schemas.microsoft.com/office/powerpoint/2010/main" val="3052134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30" y="365125"/>
            <a:ext cx="10604770" cy="1325563"/>
          </a:xfrm>
        </p:spPr>
        <p:txBody>
          <a:bodyPr>
            <a:normAutofit/>
          </a:bodyPr>
          <a:lstStyle/>
          <a:p>
            <a:r>
              <a:rPr lang="en-US" sz="4200" b="1" dirty="0" smtClean="0">
                <a:solidFill>
                  <a:srgbClr val="272827"/>
                </a:solidFill>
                <a:latin typeface="Futura Std Medium" panose="020B0502020204020303" pitchFamily="34" charset="0"/>
              </a:rPr>
              <a:t>SEM PLANNING</a:t>
            </a:r>
            <a:endParaRPr lang="en-US" sz="4200" b="1" dirty="0">
              <a:solidFill>
                <a:srgbClr val="272827"/>
              </a:solidFill>
              <a:latin typeface="Futura Std Medium" panose="020B0502020204020303" pitchFamily="34" charset="0"/>
            </a:endParaRPr>
          </a:p>
        </p:txBody>
      </p:sp>
      <p:sp>
        <p:nvSpPr>
          <p:cNvPr id="3" name="Content Placeholder 2"/>
          <p:cNvSpPr>
            <a:spLocks noGrp="1"/>
          </p:cNvSpPr>
          <p:nvPr>
            <p:ph idx="1"/>
          </p:nvPr>
        </p:nvSpPr>
        <p:spPr>
          <a:xfrm>
            <a:off x="749030" y="1728318"/>
            <a:ext cx="9990306" cy="1627725"/>
          </a:xfrm>
        </p:spPr>
        <p:txBody>
          <a:bodyPr numCol="1" spcCol="914400">
            <a:normAutofit/>
          </a:bodyPr>
          <a:lstStyle/>
          <a:p>
            <a:pPr marL="0" indent="0">
              <a:lnSpc>
                <a:spcPct val="100000"/>
              </a:lnSpc>
              <a:spcBef>
                <a:spcPts val="0"/>
              </a:spcBef>
              <a:spcAft>
                <a:spcPts val="1200"/>
              </a:spcAft>
              <a:buNone/>
            </a:pPr>
            <a:r>
              <a:rPr lang="en-US" sz="3200" b="1" dirty="0" smtClean="0">
                <a:solidFill>
                  <a:srgbClr val="262726"/>
                </a:solidFill>
                <a:latin typeface="Futura Std Medium" panose="020B0502020204020303" pitchFamily="34" charset="0"/>
              </a:rPr>
              <a:t>Deliverable:</a:t>
            </a:r>
          </a:p>
          <a:p>
            <a:pPr marL="0" indent="0">
              <a:lnSpc>
                <a:spcPct val="100000"/>
              </a:lnSpc>
              <a:spcBef>
                <a:spcPts val="0"/>
              </a:spcBef>
              <a:buNone/>
            </a:pPr>
            <a:r>
              <a:rPr lang="en-US" sz="2400" dirty="0" smtClean="0">
                <a:solidFill>
                  <a:srgbClr val="404040"/>
                </a:solidFill>
                <a:latin typeface="Futura Std Light" panose="020B0402020204020303" pitchFamily="34" charset="0"/>
              </a:rPr>
              <a:t>A comprehensive, institution-wide strategic enrollment management plan aligned with Guided Pathways and Achieving the Dream efforts.</a:t>
            </a:r>
            <a:endParaRPr lang="en-US" sz="2400" b="1" dirty="0" smtClean="0">
              <a:solidFill>
                <a:srgbClr val="262726"/>
              </a:solidFill>
              <a:latin typeface="Futura Std Light" panose="020B0402020204020303" pitchFamily="34" charset="0"/>
            </a:endParaRPr>
          </a:p>
          <a:p>
            <a:pPr marL="0" indent="0">
              <a:lnSpc>
                <a:spcPct val="100000"/>
              </a:lnSpc>
              <a:spcBef>
                <a:spcPts val="0"/>
              </a:spcBef>
              <a:spcAft>
                <a:spcPts val="1200"/>
              </a:spcAft>
              <a:buNone/>
            </a:pPr>
            <a:endParaRPr lang="en-US" b="1" dirty="0" smtClean="0">
              <a:solidFill>
                <a:srgbClr val="262726"/>
              </a:solidFill>
              <a:latin typeface="Futura Std Medium" panose="020B0502020204020303" pitchFamily="34" charset="0"/>
            </a:endParaRPr>
          </a:p>
          <a:p>
            <a:pPr marL="0" indent="0">
              <a:lnSpc>
                <a:spcPct val="100000"/>
              </a:lnSpc>
              <a:spcBef>
                <a:spcPts val="0"/>
              </a:spcBef>
              <a:spcAft>
                <a:spcPts val="1200"/>
              </a:spcAft>
              <a:buNone/>
            </a:pPr>
            <a:endParaRPr lang="en-US" b="1" dirty="0" smtClean="0">
              <a:solidFill>
                <a:srgbClr val="262726"/>
              </a:solidFill>
              <a:latin typeface="Futura Std Medium" panose="020B0502020204020303" pitchFamily="34" charset="0"/>
            </a:endParaRPr>
          </a:p>
          <a:p>
            <a:pPr marL="0" indent="0">
              <a:lnSpc>
                <a:spcPct val="100000"/>
              </a:lnSpc>
              <a:spcBef>
                <a:spcPts val="0"/>
              </a:spcBef>
              <a:spcAft>
                <a:spcPts val="1200"/>
              </a:spcAft>
              <a:buNone/>
            </a:pPr>
            <a:endParaRPr lang="en-US" b="1" dirty="0">
              <a:solidFill>
                <a:srgbClr val="262726"/>
              </a:solidFill>
              <a:latin typeface="Futura Std Medium" panose="020B0502020204020303" pitchFamily="34" charset="0"/>
            </a:endParaRPr>
          </a:p>
          <a:p>
            <a:pPr marL="0" indent="0">
              <a:lnSpc>
                <a:spcPct val="100000"/>
              </a:lnSpc>
              <a:spcBef>
                <a:spcPts val="0"/>
              </a:spcBef>
              <a:buNone/>
            </a:pPr>
            <a:endParaRPr lang="en-US" dirty="0" smtClean="0">
              <a:solidFill>
                <a:srgbClr val="404040"/>
              </a:solidFill>
              <a:latin typeface="Futura Std Medium" panose="020B05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76741971"/>
              </p:ext>
            </p:extLst>
          </p:nvPr>
        </p:nvGraphicFramePr>
        <p:xfrm>
          <a:off x="865764" y="4039248"/>
          <a:ext cx="9951396" cy="2331720"/>
        </p:xfrm>
        <a:graphic>
          <a:graphicData uri="http://schemas.openxmlformats.org/drawingml/2006/table">
            <a:tbl>
              <a:tblPr firstRow="1" bandRow="1">
                <a:tableStyleId>{5C22544A-7EE6-4342-B048-85BDC9FD1C3A}</a:tableStyleId>
              </a:tblPr>
              <a:tblGrid>
                <a:gridCol w="4975698">
                  <a:extLst>
                    <a:ext uri="{9D8B030D-6E8A-4147-A177-3AD203B41FA5}">
                      <a16:colId xmlns:a16="http://schemas.microsoft.com/office/drawing/2014/main" val="20000"/>
                    </a:ext>
                  </a:extLst>
                </a:gridCol>
                <a:gridCol w="4975698">
                  <a:extLst>
                    <a:ext uri="{9D8B030D-6E8A-4147-A177-3AD203B41FA5}">
                      <a16:colId xmlns:a16="http://schemas.microsoft.com/office/drawing/2014/main" val="20001"/>
                    </a:ext>
                  </a:extLst>
                </a:gridCol>
              </a:tblGrid>
              <a:tr h="2291064">
                <a:tc>
                  <a:txBody>
                    <a:bodyPr/>
                    <a:lstStyle/>
                    <a:p>
                      <a:pPr marL="0" indent="0">
                        <a:lnSpc>
                          <a:spcPct val="100000"/>
                        </a:lnSpc>
                        <a:spcBef>
                          <a:spcPts val="0"/>
                        </a:spcBef>
                        <a:spcAft>
                          <a:spcPts val="600"/>
                        </a:spcAft>
                        <a:buNone/>
                      </a:pPr>
                      <a:r>
                        <a:rPr lang="en-US" sz="2200" dirty="0" smtClean="0">
                          <a:solidFill>
                            <a:schemeClr val="bg1">
                              <a:lumMod val="95000"/>
                            </a:schemeClr>
                          </a:solidFill>
                          <a:latin typeface="Futura Std Medium" panose="020B0502020204020303" pitchFamily="34" charset="0"/>
                        </a:rPr>
                        <a:t>SEM Council</a:t>
                      </a:r>
                    </a:p>
                    <a:p>
                      <a:pPr marL="0" indent="0">
                        <a:lnSpc>
                          <a:spcPct val="100000"/>
                        </a:lnSpc>
                        <a:spcBef>
                          <a:spcPts val="0"/>
                        </a:spcBef>
                        <a:spcAft>
                          <a:spcPts val="600"/>
                        </a:spcAft>
                        <a:buNone/>
                      </a:pPr>
                      <a:r>
                        <a:rPr lang="en-US" sz="2200" dirty="0" smtClean="0">
                          <a:solidFill>
                            <a:schemeClr val="bg1">
                              <a:lumMod val="95000"/>
                            </a:schemeClr>
                          </a:solidFill>
                          <a:latin typeface="Futura Std Medium" panose="020B0502020204020303" pitchFamily="34" charset="0"/>
                        </a:rPr>
                        <a:t>Faculty Advisory Council</a:t>
                      </a:r>
                    </a:p>
                    <a:p>
                      <a:pPr marL="0" indent="0">
                        <a:lnSpc>
                          <a:spcPct val="100000"/>
                        </a:lnSpc>
                        <a:spcBef>
                          <a:spcPts val="0"/>
                        </a:spcBef>
                        <a:spcAft>
                          <a:spcPts val="600"/>
                        </a:spcAft>
                        <a:buNone/>
                      </a:pPr>
                      <a:r>
                        <a:rPr lang="en-US" sz="2200" dirty="0" smtClean="0">
                          <a:solidFill>
                            <a:schemeClr val="bg1">
                              <a:lumMod val="95000"/>
                            </a:schemeClr>
                          </a:solidFill>
                          <a:latin typeface="Futura Std Medium" panose="020B0502020204020303" pitchFamily="34" charset="0"/>
                        </a:rPr>
                        <a:t>K-12 Advisory Group</a:t>
                      </a:r>
                    </a:p>
                    <a:p>
                      <a:pPr marL="0" indent="0">
                        <a:lnSpc>
                          <a:spcPct val="100000"/>
                        </a:lnSpc>
                        <a:spcBef>
                          <a:spcPts val="0"/>
                        </a:spcBef>
                        <a:spcAft>
                          <a:spcPts val="600"/>
                        </a:spcAft>
                        <a:buNone/>
                      </a:pPr>
                      <a:r>
                        <a:rPr lang="en-US" sz="2200" dirty="0" smtClean="0">
                          <a:solidFill>
                            <a:schemeClr val="bg1">
                              <a:lumMod val="95000"/>
                            </a:schemeClr>
                          </a:solidFill>
                          <a:latin typeface="Futura Std Medium" panose="020B0502020204020303" pitchFamily="34" charset="0"/>
                        </a:rPr>
                        <a:t>Campus Community</a:t>
                      </a:r>
                    </a:p>
                  </a:txBody>
                  <a:tcPr>
                    <a:solidFill>
                      <a:srgbClr val="404040"/>
                    </a:solidFill>
                  </a:tcPr>
                </a:tc>
                <a:tc>
                  <a:txBody>
                    <a:bodyPr/>
                    <a:lstStyle/>
                    <a:p>
                      <a:pPr marL="0" indent="0">
                        <a:lnSpc>
                          <a:spcPct val="100000"/>
                        </a:lnSpc>
                        <a:spcBef>
                          <a:spcPts val="0"/>
                        </a:spcBef>
                        <a:spcAft>
                          <a:spcPts val="600"/>
                        </a:spcAft>
                        <a:buFont typeface="Wingdings" panose="05000000000000000000" pitchFamily="2" charset="2"/>
                        <a:buNone/>
                      </a:pPr>
                      <a:r>
                        <a:rPr lang="en-US" sz="2200" dirty="0" smtClean="0">
                          <a:solidFill>
                            <a:schemeClr val="bg1">
                              <a:lumMod val="95000"/>
                            </a:schemeClr>
                          </a:solidFill>
                          <a:latin typeface="Futura Std Medium" panose="020B0502020204020303" pitchFamily="34" charset="0"/>
                        </a:rPr>
                        <a:t>Work Teams </a:t>
                      </a:r>
                      <a:r>
                        <a:rPr lang="en-US" sz="2200" b="0" dirty="0" smtClean="0">
                          <a:solidFill>
                            <a:schemeClr val="bg1">
                              <a:lumMod val="95000"/>
                            </a:schemeClr>
                          </a:solidFill>
                          <a:latin typeface="Futura Std Medium" panose="020B0502020204020303" pitchFamily="34" charset="0"/>
                        </a:rPr>
                        <a:t>(current)</a:t>
                      </a:r>
                    </a:p>
                    <a:p>
                      <a:pPr marL="285750" indent="-285750">
                        <a:lnSpc>
                          <a:spcPct val="100000"/>
                        </a:lnSpc>
                        <a:spcBef>
                          <a:spcPts val="0"/>
                        </a:spcBef>
                        <a:buFont typeface="Wingdings" panose="05000000000000000000" pitchFamily="2" charset="2"/>
                        <a:buChar char="§"/>
                      </a:pPr>
                      <a:r>
                        <a:rPr lang="en-US" sz="2000" dirty="0" smtClean="0">
                          <a:solidFill>
                            <a:schemeClr val="bg1">
                              <a:lumMod val="95000"/>
                            </a:schemeClr>
                          </a:solidFill>
                          <a:latin typeface="Futura Std Light" panose="020B0402020204020303" pitchFamily="34" charset="0"/>
                        </a:rPr>
                        <a:t>Recruitment</a:t>
                      </a:r>
                      <a:r>
                        <a:rPr lang="en-US" sz="2000" baseline="0" dirty="0" smtClean="0">
                          <a:solidFill>
                            <a:schemeClr val="bg1">
                              <a:lumMod val="95000"/>
                            </a:schemeClr>
                          </a:solidFill>
                          <a:latin typeface="Futura Std Light" panose="020B0402020204020303" pitchFamily="34" charset="0"/>
                        </a:rPr>
                        <a:t> Task Force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dirty="0" smtClean="0">
                          <a:solidFill>
                            <a:schemeClr val="bg1">
                              <a:lumMod val="95000"/>
                            </a:schemeClr>
                          </a:solidFill>
                          <a:latin typeface="Futura Std Light" charset="0"/>
                        </a:rPr>
                        <a:t>Outreach Task Force</a:t>
                      </a:r>
                    </a:p>
                    <a:p>
                      <a:pPr marL="285750" indent="-285750">
                        <a:lnSpc>
                          <a:spcPct val="100000"/>
                        </a:lnSpc>
                        <a:spcBef>
                          <a:spcPts val="0"/>
                        </a:spcBef>
                        <a:buFont typeface="Wingdings" panose="05000000000000000000" pitchFamily="2" charset="2"/>
                        <a:buChar char="§"/>
                      </a:pPr>
                      <a:r>
                        <a:rPr lang="en-US" sz="2000" dirty="0" smtClean="0">
                          <a:solidFill>
                            <a:schemeClr val="bg1">
                              <a:lumMod val="95000"/>
                            </a:schemeClr>
                          </a:solidFill>
                          <a:latin typeface="Futura Std Light" panose="020B0402020204020303" pitchFamily="34" charset="0"/>
                        </a:rPr>
                        <a:t>Financial</a:t>
                      </a:r>
                      <a:r>
                        <a:rPr lang="en-US" sz="2000" baseline="0" dirty="0" smtClean="0">
                          <a:solidFill>
                            <a:schemeClr val="bg1">
                              <a:lumMod val="95000"/>
                            </a:schemeClr>
                          </a:solidFill>
                          <a:latin typeface="Futura Std Light" panose="020B0402020204020303" pitchFamily="34" charset="0"/>
                        </a:rPr>
                        <a:t> Aid Service Survey</a:t>
                      </a:r>
                      <a:endParaRPr lang="en-US" sz="2000" dirty="0" smtClean="0">
                        <a:solidFill>
                          <a:schemeClr val="bg1">
                            <a:lumMod val="95000"/>
                          </a:schemeClr>
                        </a:solidFill>
                        <a:latin typeface="Futura Std Light" panose="020B0402020204020303" pitchFamily="34" charset="0"/>
                      </a:endParaRPr>
                    </a:p>
                    <a:p>
                      <a:pPr marL="285750" indent="-285750">
                        <a:lnSpc>
                          <a:spcPct val="100000"/>
                        </a:lnSpc>
                        <a:spcBef>
                          <a:spcPts val="0"/>
                        </a:spcBef>
                        <a:buFont typeface="Wingdings" panose="05000000000000000000" pitchFamily="2" charset="2"/>
                        <a:buChar char="§"/>
                      </a:pPr>
                      <a:r>
                        <a:rPr lang="en-US" sz="2000" dirty="0" smtClean="0">
                          <a:solidFill>
                            <a:schemeClr val="bg1">
                              <a:lumMod val="95000"/>
                            </a:schemeClr>
                          </a:solidFill>
                          <a:latin typeface="Futura Std Light" panose="020B0402020204020303" pitchFamily="34" charset="0"/>
                        </a:rPr>
                        <a:t>Funding</a:t>
                      </a:r>
                      <a:r>
                        <a:rPr lang="en-US" sz="2000" baseline="0" dirty="0" smtClean="0">
                          <a:solidFill>
                            <a:schemeClr val="bg1">
                              <a:lumMod val="95000"/>
                            </a:schemeClr>
                          </a:solidFill>
                          <a:latin typeface="Futura Std Light" panose="020B0402020204020303" pitchFamily="34" charset="0"/>
                        </a:rPr>
                        <a:t> Equity</a:t>
                      </a:r>
                      <a:endParaRPr lang="en-US" sz="2000" dirty="0" smtClean="0">
                        <a:solidFill>
                          <a:schemeClr val="bg1">
                            <a:lumMod val="95000"/>
                          </a:schemeClr>
                        </a:solidFill>
                        <a:latin typeface="Futura Std Light" panose="020B0402020204020303" pitchFamily="34" charset="0"/>
                      </a:endParaRPr>
                    </a:p>
                    <a:p>
                      <a:pPr marL="285750" indent="-285750">
                        <a:lnSpc>
                          <a:spcPct val="100000"/>
                        </a:lnSpc>
                        <a:spcBef>
                          <a:spcPts val="0"/>
                        </a:spcBef>
                        <a:buFont typeface="Wingdings" panose="05000000000000000000" pitchFamily="2" charset="2"/>
                        <a:buChar char="§"/>
                      </a:pPr>
                      <a:r>
                        <a:rPr lang="en-US" sz="2000" dirty="0" smtClean="0">
                          <a:solidFill>
                            <a:schemeClr val="bg1">
                              <a:lumMod val="95000"/>
                            </a:schemeClr>
                          </a:solidFill>
                          <a:latin typeface="Futura Std Light" panose="020B0402020204020303" pitchFamily="34" charset="0"/>
                        </a:rPr>
                        <a:t>I-PEDS Retention and Completion</a:t>
                      </a:r>
                    </a:p>
                    <a:p>
                      <a:pPr marL="285750" indent="-285750">
                        <a:lnSpc>
                          <a:spcPct val="100000"/>
                        </a:lnSpc>
                        <a:spcBef>
                          <a:spcPts val="0"/>
                        </a:spcBef>
                        <a:buFont typeface="Wingdings" panose="05000000000000000000" pitchFamily="2" charset="2"/>
                        <a:buChar char="§"/>
                      </a:pPr>
                      <a:r>
                        <a:rPr lang="en-US" sz="2000" dirty="0" smtClean="0">
                          <a:solidFill>
                            <a:schemeClr val="bg1">
                              <a:lumMod val="95000"/>
                            </a:schemeClr>
                          </a:solidFill>
                          <a:latin typeface="Futura Std Light" panose="020B0402020204020303" pitchFamily="34" charset="0"/>
                        </a:rPr>
                        <a:t>Environmental Scanning</a:t>
                      </a:r>
                    </a:p>
                  </a:txBody>
                  <a:tcPr>
                    <a:solidFill>
                      <a:srgbClr val="404040"/>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749030" y="3408229"/>
            <a:ext cx="5768502" cy="584775"/>
          </a:xfrm>
          <a:prstGeom prst="rect">
            <a:avLst/>
          </a:prstGeom>
          <a:noFill/>
        </p:spPr>
        <p:txBody>
          <a:bodyPr wrap="square" rtlCol="0">
            <a:spAutoFit/>
          </a:bodyPr>
          <a:lstStyle/>
          <a:p>
            <a:r>
              <a:rPr lang="en-US" sz="3200" b="1" dirty="0" smtClean="0">
                <a:solidFill>
                  <a:srgbClr val="262726"/>
                </a:solidFill>
                <a:latin typeface="Futura Std Medium" panose="020B0502020204020303" pitchFamily="34" charset="0"/>
              </a:rPr>
              <a:t>Participants:</a:t>
            </a:r>
            <a:endParaRPr lang="en-US" sz="3200" b="1" dirty="0">
              <a:solidFill>
                <a:srgbClr val="262726"/>
              </a:solidFill>
              <a:latin typeface="Futura Std Medium" panose="020B0502020204020303" pitchFamily="34" charset="0"/>
            </a:endParaRPr>
          </a:p>
        </p:txBody>
      </p:sp>
    </p:spTree>
    <p:extLst>
      <p:ext uri="{BB962C8B-B14F-4D97-AF65-F5344CB8AC3E}">
        <p14:creationId xmlns:p14="http://schemas.microsoft.com/office/powerpoint/2010/main" val="419100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574" y="365125"/>
            <a:ext cx="10243226" cy="1325563"/>
          </a:xfrm>
        </p:spPr>
        <p:txBody>
          <a:bodyPr/>
          <a:lstStyle/>
          <a:p>
            <a:r>
              <a:rPr lang="en-US" b="1" dirty="0" smtClean="0">
                <a:solidFill>
                  <a:srgbClr val="272827"/>
                </a:solidFill>
                <a:latin typeface="Futura Std Medium" panose="020B0502020204020303" pitchFamily="34" charset="0"/>
              </a:rPr>
              <a:t>SEM COUNCIL TIMELINE</a:t>
            </a:r>
            <a:endParaRPr lang="en-US" b="1" dirty="0">
              <a:solidFill>
                <a:srgbClr val="272827"/>
              </a:solidFill>
              <a:latin typeface="Futura Std Medium" panose="020B0502020204020303" pitchFamily="34" charset="0"/>
            </a:endParaRPr>
          </a:p>
        </p:txBody>
      </p:sp>
      <p:sp>
        <p:nvSpPr>
          <p:cNvPr id="4" name="Rectangle 3"/>
          <p:cNvSpPr/>
          <p:nvPr/>
        </p:nvSpPr>
        <p:spPr>
          <a:xfrm>
            <a:off x="1110574" y="1603216"/>
            <a:ext cx="10379060" cy="5355312"/>
          </a:xfrm>
          <a:prstGeom prst="rect">
            <a:avLst/>
          </a:prstGeom>
        </p:spPr>
        <p:txBody>
          <a:bodyPr wrap="square">
            <a:spAutoFit/>
          </a:bodyPr>
          <a:lstStyle/>
          <a:p>
            <a:r>
              <a:rPr lang="en-US" b="1" dirty="0" smtClean="0">
                <a:solidFill>
                  <a:srgbClr val="262726"/>
                </a:solidFill>
                <a:latin typeface="Futura Std Medium" panose="020B0502020204020303" pitchFamily="34" charset="0"/>
              </a:rPr>
              <a:t>Phase </a:t>
            </a:r>
            <a:r>
              <a:rPr lang="en-US" b="1" dirty="0">
                <a:solidFill>
                  <a:srgbClr val="262726"/>
                </a:solidFill>
                <a:latin typeface="Futura Std Medium" panose="020B0502020204020303" pitchFamily="34" charset="0"/>
              </a:rPr>
              <a:t>1:</a:t>
            </a:r>
            <a:r>
              <a:rPr lang="en-US" dirty="0">
                <a:solidFill>
                  <a:srgbClr val="262726"/>
                </a:solidFill>
                <a:latin typeface="Futura Std Medium" panose="020B0502020204020303" pitchFamily="34" charset="0"/>
              </a:rPr>
              <a:t> </a:t>
            </a:r>
            <a:r>
              <a:rPr lang="en-US" dirty="0">
                <a:solidFill>
                  <a:srgbClr val="404040"/>
                </a:solidFill>
                <a:latin typeface="Futura Std Medium" panose="020B0502020204020303" pitchFamily="34" charset="0"/>
              </a:rPr>
              <a:t>Areas of First Focus (</a:t>
            </a:r>
            <a:r>
              <a:rPr lang="en-US" dirty="0" smtClean="0">
                <a:solidFill>
                  <a:srgbClr val="404040"/>
                </a:solidFill>
                <a:latin typeface="Futura Std Medium" panose="020B0502020204020303" pitchFamily="34" charset="0"/>
              </a:rPr>
              <a:t>September - February </a:t>
            </a:r>
            <a:r>
              <a:rPr lang="en-US" dirty="0">
                <a:solidFill>
                  <a:srgbClr val="404040"/>
                </a:solidFill>
                <a:latin typeface="Futura Std Medium" panose="020B0502020204020303" pitchFamily="34" charset="0"/>
              </a:rPr>
              <a:t>2017</a:t>
            </a:r>
            <a:r>
              <a:rPr lang="en-US" dirty="0" smtClean="0">
                <a:solidFill>
                  <a:srgbClr val="404040"/>
                </a:solidFill>
                <a:latin typeface="Futura Std Medium" panose="020B0502020204020303" pitchFamily="34" charset="0"/>
              </a:rPr>
              <a:t>)</a:t>
            </a:r>
          </a:p>
          <a:p>
            <a:r>
              <a:rPr lang="en-US" dirty="0">
                <a:solidFill>
                  <a:srgbClr val="404040"/>
                </a:solidFill>
                <a:latin typeface="Futura Std Medium" panose="020B0502020204020303" pitchFamily="34" charset="0"/>
              </a:rPr>
              <a:t/>
            </a:r>
            <a:br>
              <a:rPr lang="en-US" dirty="0">
                <a:solidFill>
                  <a:srgbClr val="404040"/>
                </a:solidFill>
                <a:latin typeface="Futura Std Medium" panose="020B0502020204020303" pitchFamily="34" charset="0"/>
              </a:rPr>
            </a:br>
            <a:r>
              <a:rPr lang="en-US" b="1" dirty="0">
                <a:solidFill>
                  <a:srgbClr val="262726"/>
                </a:solidFill>
                <a:latin typeface="Futura Std Medium" panose="020B0502020204020303" pitchFamily="34" charset="0"/>
              </a:rPr>
              <a:t>Phase 2: </a:t>
            </a:r>
            <a:r>
              <a:rPr lang="en-US" dirty="0">
                <a:solidFill>
                  <a:srgbClr val="404040"/>
                </a:solidFill>
                <a:latin typeface="Futura Std Medium" panose="020B0502020204020303" pitchFamily="34" charset="0"/>
              </a:rPr>
              <a:t>SEM Plan Development and First Focus Implementation (March </a:t>
            </a:r>
            <a:r>
              <a:rPr lang="en-US" dirty="0" smtClean="0">
                <a:solidFill>
                  <a:srgbClr val="404040"/>
                </a:solidFill>
                <a:latin typeface="Futura Std Medium" panose="020B0502020204020303" pitchFamily="34" charset="0"/>
              </a:rPr>
              <a:t>2017 - Nov.  2017)</a:t>
            </a:r>
          </a:p>
          <a:p>
            <a:endParaRPr lang="en-US" dirty="0">
              <a:solidFill>
                <a:srgbClr val="404040"/>
              </a:solidFill>
              <a:latin typeface="Futura Std Medium" panose="020B0502020204020303" pitchFamily="34" charset="0"/>
            </a:endParaRPr>
          </a:p>
          <a:p>
            <a:endParaRPr lang="en-US" dirty="0">
              <a:solidFill>
                <a:srgbClr val="404040"/>
              </a:solidFill>
              <a:latin typeface="Futura Std Medium" panose="020B0502020204020303" pitchFamily="34" charset="0"/>
            </a:endParaRPr>
          </a:p>
          <a:p>
            <a:endParaRPr lang="en-US" dirty="0" smtClean="0">
              <a:solidFill>
                <a:srgbClr val="404040"/>
              </a:solidFill>
              <a:latin typeface="Futura Std Medium" panose="020B0502020204020303" pitchFamily="34" charset="0"/>
            </a:endParaRPr>
          </a:p>
          <a:p>
            <a:endParaRPr lang="en-US" b="1" dirty="0" smtClean="0">
              <a:solidFill>
                <a:srgbClr val="404040"/>
              </a:solidFill>
              <a:latin typeface="Futura Std Medium" panose="020B0502020204020303" pitchFamily="34" charset="0"/>
            </a:endParaRPr>
          </a:p>
          <a:p>
            <a:endParaRPr lang="en-US" dirty="0" smtClean="0">
              <a:solidFill>
                <a:srgbClr val="404040"/>
              </a:solidFill>
              <a:latin typeface="Futura Std Medium" panose="020B0502020204020303" pitchFamily="34" charset="0"/>
            </a:endParaRPr>
          </a:p>
          <a:p>
            <a:endParaRPr lang="en-US" dirty="0" smtClean="0">
              <a:solidFill>
                <a:srgbClr val="404040"/>
              </a:solidFill>
              <a:latin typeface="Futura Std Medium" panose="020B0502020204020303" pitchFamily="34" charset="0"/>
            </a:endParaRPr>
          </a:p>
          <a:p>
            <a:endParaRPr lang="en-US" dirty="0">
              <a:solidFill>
                <a:srgbClr val="404040"/>
              </a:solidFill>
              <a:latin typeface="Futura Std Medium" panose="020B0502020204020303" pitchFamily="34" charset="0"/>
            </a:endParaRPr>
          </a:p>
          <a:p>
            <a:endParaRPr lang="en-US" dirty="0" smtClean="0">
              <a:solidFill>
                <a:srgbClr val="404040"/>
              </a:solidFill>
              <a:latin typeface="Futura Std Medium" panose="020B0502020204020303" pitchFamily="34" charset="0"/>
            </a:endParaRPr>
          </a:p>
          <a:p>
            <a:endParaRPr lang="en-US" dirty="0">
              <a:solidFill>
                <a:srgbClr val="404040"/>
              </a:solidFill>
              <a:latin typeface="Futura Std Medium" panose="020B0502020204020303" pitchFamily="34" charset="0"/>
            </a:endParaRPr>
          </a:p>
          <a:p>
            <a:endParaRPr lang="en-US" dirty="0" smtClean="0">
              <a:solidFill>
                <a:srgbClr val="404040"/>
              </a:solidFill>
              <a:latin typeface="Futura Std Medium" panose="020B0502020204020303" pitchFamily="34" charset="0"/>
            </a:endParaRPr>
          </a:p>
          <a:p>
            <a:r>
              <a:rPr lang="en-US" b="1" dirty="0" smtClean="0">
                <a:solidFill>
                  <a:srgbClr val="262726"/>
                </a:solidFill>
                <a:latin typeface="Futura Std Medium" panose="020B0502020204020303" pitchFamily="34" charset="0"/>
              </a:rPr>
              <a:t>Phase </a:t>
            </a:r>
            <a:r>
              <a:rPr lang="en-US" b="1" dirty="0">
                <a:solidFill>
                  <a:srgbClr val="262726"/>
                </a:solidFill>
                <a:latin typeface="Futura Std Medium" panose="020B0502020204020303" pitchFamily="34" charset="0"/>
              </a:rPr>
              <a:t>3:</a:t>
            </a:r>
            <a:r>
              <a:rPr lang="en-US" dirty="0">
                <a:solidFill>
                  <a:srgbClr val="262726"/>
                </a:solidFill>
                <a:latin typeface="Futura Std Medium" panose="020B0502020204020303" pitchFamily="34" charset="0"/>
              </a:rPr>
              <a:t> </a:t>
            </a:r>
            <a:r>
              <a:rPr lang="en-US" dirty="0">
                <a:solidFill>
                  <a:srgbClr val="404040"/>
                </a:solidFill>
                <a:latin typeface="Futura Std Medium" panose="020B0502020204020303" pitchFamily="34" charset="0"/>
              </a:rPr>
              <a:t>SEM Plan </a:t>
            </a:r>
            <a:r>
              <a:rPr lang="en-US" dirty="0" smtClean="0">
                <a:solidFill>
                  <a:srgbClr val="404040"/>
                </a:solidFill>
                <a:latin typeface="Futura Std Medium" panose="020B0502020204020303" pitchFamily="34" charset="0"/>
              </a:rPr>
              <a:t>Launch (September 2017- January 2018)</a:t>
            </a:r>
            <a:endParaRPr lang="en-US" dirty="0">
              <a:solidFill>
                <a:srgbClr val="404040"/>
              </a:solidFill>
              <a:latin typeface="Futura Std Medium" panose="020B0502020204020303" pitchFamily="34" charset="0"/>
            </a:endParaRPr>
          </a:p>
          <a:p>
            <a:pPr lvl="2"/>
            <a:r>
              <a:rPr lang="en-US" dirty="0" smtClean="0">
                <a:solidFill>
                  <a:srgbClr val="404040"/>
                </a:solidFill>
                <a:latin typeface="Futura Std Medium" panose="020B0502020204020303" pitchFamily="34" charset="0"/>
              </a:rPr>
              <a:t>Campus </a:t>
            </a:r>
            <a:r>
              <a:rPr lang="en-US" dirty="0">
                <a:solidFill>
                  <a:srgbClr val="404040"/>
                </a:solidFill>
                <a:latin typeface="Futura Std Medium" panose="020B0502020204020303" pitchFamily="34" charset="0"/>
              </a:rPr>
              <a:t>Data Review and Engagement </a:t>
            </a:r>
            <a:r>
              <a:rPr lang="en-US" dirty="0" smtClean="0">
                <a:solidFill>
                  <a:srgbClr val="404040"/>
                </a:solidFill>
                <a:latin typeface="Futura Std Medium" panose="020B0502020204020303" pitchFamily="34" charset="0"/>
              </a:rPr>
              <a:t>Sessions; SEM </a:t>
            </a:r>
            <a:r>
              <a:rPr lang="en-US" dirty="0">
                <a:solidFill>
                  <a:srgbClr val="404040"/>
                </a:solidFill>
                <a:latin typeface="Futura Std Medium" panose="020B0502020204020303" pitchFamily="34" charset="0"/>
              </a:rPr>
              <a:t>Plan Review and Input</a:t>
            </a:r>
          </a:p>
          <a:p>
            <a:endParaRPr lang="en-US" dirty="0">
              <a:solidFill>
                <a:srgbClr val="404040"/>
              </a:solidFill>
              <a:latin typeface="Futura Std Medium" panose="020B0502020204020303" pitchFamily="34" charset="0"/>
            </a:endParaRPr>
          </a:p>
          <a:p>
            <a:r>
              <a:rPr lang="en-US" b="1" dirty="0">
                <a:solidFill>
                  <a:srgbClr val="262726"/>
                </a:solidFill>
                <a:latin typeface="Futura Std Medium" panose="020B0502020204020303" pitchFamily="34" charset="0"/>
              </a:rPr>
              <a:t>Phase </a:t>
            </a:r>
            <a:r>
              <a:rPr lang="en-US" b="1" dirty="0" smtClean="0">
                <a:solidFill>
                  <a:srgbClr val="262726"/>
                </a:solidFill>
                <a:latin typeface="Futura Std Medium" panose="020B0502020204020303" pitchFamily="34" charset="0"/>
              </a:rPr>
              <a:t>4:</a:t>
            </a:r>
            <a:r>
              <a:rPr lang="en-US" dirty="0" smtClean="0">
                <a:solidFill>
                  <a:srgbClr val="262726"/>
                </a:solidFill>
                <a:latin typeface="Futura Std Medium" panose="020B0502020204020303" pitchFamily="34" charset="0"/>
              </a:rPr>
              <a:t> </a:t>
            </a:r>
            <a:r>
              <a:rPr lang="en-US" dirty="0" smtClean="0">
                <a:solidFill>
                  <a:srgbClr val="404040"/>
                </a:solidFill>
                <a:latin typeface="Futura Std Medium" panose="020B0502020204020303" pitchFamily="34" charset="0"/>
              </a:rPr>
              <a:t>On-going Implementation, Monitoring, Evaluating, and Updating (Jan. 2018 --)</a:t>
            </a:r>
          </a:p>
          <a:p>
            <a:endParaRPr lang="en-US" dirty="0">
              <a:solidFill>
                <a:srgbClr val="404040"/>
              </a:solidFill>
              <a:latin typeface="Futura Std Medium" panose="020B0502020204020303" pitchFamily="34" charset="0"/>
            </a:endParaRPr>
          </a:p>
          <a:p>
            <a:endParaRPr lang="en-US" dirty="0">
              <a:solidFill>
                <a:srgbClr val="404040"/>
              </a:solidFill>
              <a:latin typeface="Futura Std Medium" panose="020B0502020204020303" pitchFamily="34" charset="0"/>
            </a:endParaRPr>
          </a:p>
        </p:txBody>
      </p:sp>
      <p:sp>
        <p:nvSpPr>
          <p:cNvPr id="5" name="Title 1"/>
          <p:cNvSpPr txBox="1">
            <a:spLocks/>
          </p:cNvSpPr>
          <p:nvPr/>
        </p:nvSpPr>
        <p:spPr>
          <a:xfrm rot="10800000" flipV="1">
            <a:off x="5314949" y="3768249"/>
            <a:ext cx="5695950" cy="936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1646230"/>
              </p:ext>
            </p:extLst>
          </p:nvPr>
        </p:nvGraphicFramePr>
        <p:xfrm>
          <a:off x="1206229" y="2555830"/>
          <a:ext cx="9494197" cy="2575560"/>
        </p:xfrm>
        <a:graphic>
          <a:graphicData uri="http://schemas.openxmlformats.org/drawingml/2006/table">
            <a:tbl>
              <a:tblPr firstRow="1" bandRow="1">
                <a:tableStyleId>{5C22544A-7EE6-4342-B048-85BDC9FD1C3A}</a:tableStyleId>
              </a:tblPr>
              <a:tblGrid>
                <a:gridCol w="4022485">
                  <a:extLst>
                    <a:ext uri="{9D8B030D-6E8A-4147-A177-3AD203B41FA5}">
                      <a16:colId xmlns:a16="http://schemas.microsoft.com/office/drawing/2014/main" val="20000"/>
                    </a:ext>
                  </a:extLst>
                </a:gridCol>
                <a:gridCol w="5471712">
                  <a:extLst>
                    <a:ext uri="{9D8B030D-6E8A-4147-A177-3AD203B41FA5}">
                      <a16:colId xmlns:a16="http://schemas.microsoft.com/office/drawing/2014/main" val="20001"/>
                    </a:ext>
                  </a:extLst>
                </a:gridCol>
              </a:tblGrid>
              <a:tr h="2486764">
                <a:tc>
                  <a:txBody>
                    <a:bodyPr/>
                    <a:lstStyle/>
                    <a:p>
                      <a:pPr>
                        <a:spcAft>
                          <a:spcPts val="600"/>
                        </a:spcAft>
                      </a:pPr>
                      <a:r>
                        <a:rPr lang="en-US" sz="2000" b="1" dirty="0" smtClean="0">
                          <a:solidFill>
                            <a:schemeClr val="bg1">
                              <a:lumMod val="95000"/>
                            </a:schemeClr>
                          </a:solidFill>
                          <a:latin typeface="Futura Std Medium" panose="020B0502020204020303" pitchFamily="34" charset="0"/>
                        </a:rPr>
                        <a:t>First Focus</a:t>
                      </a:r>
                    </a:p>
                    <a:p>
                      <a:pPr marL="285750" indent="-285750">
                        <a:buFont typeface="Arial" panose="020B0604020202020204" pitchFamily="34" charset="0"/>
                        <a:buChar char="•"/>
                      </a:pPr>
                      <a:r>
                        <a:rPr lang="en-US" sz="1800" b="0" dirty="0" smtClean="0">
                          <a:solidFill>
                            <a:schemeClr val="bg1">
                              <a:lumMod val="95000"/>
                            </a:schemeClr>
                          </a:solidFill>
                          <a:latin typeface="Futura Std Light" panose="020B0402020204020303" pitchFamily="34" charset="0"/>
                        </a:rPr>
                        <a:t>Implementation Teams Formed</a:t>
                      </a:r>
                    </a:p>
                    <a:p>
                      <a:pPr marL="285750" indent="-285750">
                        <a:buFont typeface="Arial" panose="020B0604020202020204" pitchFamily="34" charset="0"/>
                        <a:buChar char="•"/>
                      </a:pPr>
                      <a:r>
                        <a:rPr lang="en-US" sz="1800" b="0" dirty="0" smtClean="0">
                          <a:solidFill>
                            <a:schemeClr val="bg1">
                              <a:lumMod val="95000"/>
                            </a:schemeClr>
                          </a:solidFill>
                          <a:latin typeface="Futura Std Light" panose="020B0402020204020303" pitchFamily="34" charset="0"/>
                        </a:rPr>
                        <a:t>Performance Tools and Templates</a:t>
                      </a:r>
                    </a:p>
                    <a:p>
                      <a:pPr marL="285750" indent="-285750">
                        <a:buFont typeface="Arial" panose="020B0604020202020204" pitchFamily="34" charset="0"/>
                        <a:buChar char="•"/>
                      </a:pPr>
                      <a:r>
                        <a:rPr lang="en-US" sz="1800" b="0" dirty="0" smtClean="0">
                          <a:solidFill>
                            <a:schemeClr val="bg1">
                              <a:lumMod val="95000"/>
                            </a:schemeClr>
                          </a:solidFill>
                          <a:latin typeface="Futura Std Light" panose="020B0402020204020303" pitchFamily="34" charset="0"/>
                        </a:rPr>
                        <a:t>Project Plans developed</a:t>
                      </a:r>
                    </a:p>
                    <a:p>
                      <a:pPr marL="285750" indent="-285750">
                        <a:buFont typeface="Arial" panose="020B0604020202020204" pitchFamily="34" charset="0"/>
                        <a:buChar char="•"/>
                      </a:pPr>
                      <a:r>
                        <a:rPr lang="en-US" sz="1800" b="0" dirty="0" smtClean="0">
                          <a:solidFill>
                            <a:schemeClr val="bg1">
                              <a:lumMod val="95000"/>
                            </a:schemeClr>
                          </a:solidFill>
                          <a:latin typeface="Futura Std Light" panose="020B0402020204020303" pitchFamily="34" charset="0"/>
                        </a:rPr>
                        <a:t>Regular reporting, monitoring,</a:t>
                      </a:r>
                      <a:r>
                        <a:rPr lang="en-US" sz="1800" b="0" baseline="0" dirty="0" smtClean="0">
                          <a:solidFill>
                            <a:schemeClr val="bg1">
                              <a:lumMod val="95000"/>
                            </a:schemeClr>
                          </a:solidFill>
                          <a:latin typeface="Futura Std Light" panose="020B0402020204020303" pitchFamily="34" charset="0"/>
                        </a:rPr>
                        <a:t> </a:t>
                      </a:r>
                      <a:br>
                        <a:rPr lang="en-US" sz="1800" b="0" baseline="0" dirty="0" smtClean="0">
                          <a:solidFill>
                            <a:schemeClr val="bg1">
                              <a:lumMod val="95000"/>
                            </a:schemeClr>
                          </a:solidFill>
                          <a:latin typeface="Futura Std Light" panose="020B0402020204020303" pitchFamily="34" charset="0"/>
                        </a:rPr>
                      </a:br>
                      <a:r>
                        <a:rPr lang="en-US" sz="1800" b="0" baseline="0" dirty="0" smtClean="0">
                          <a:solidFill>
                            <a:schemeClr val="bg1">
                              <a:lumMod val="95000"/>
                            </a:schemeClr>
                          </a:solidFill>
                          <a:latin typeface="Futura Std Light" panose="020B0402020204020303" pitchFamily="34" charset="0"/>
                        </a:rPr>
                        <a:t>evaluating, and updating</a:t>
                      </a:r>
                      <a:endParaRPr lang="en-US" sz="1800" b="0" dirty="0" smtClean="0">
                        <a:solidFill>
                          <a:schemeClr val="bg1">
                            <a:lumMod val="95000"/>
                          </a:schemeClr>
                        </a:solidFill>
                        <a:latin typeface="Futura Std Light" panose="020B0402020204020303" pitchFamily="34" charset="0"/>
                      </a:endParaRPr>
                    </a:p>
                  </a:txBody>
                  <a:tcPr marL="137160" marR="137160" marT="137160" marB="137160">
                    <a:lnR w="38100" cap="flat" cmpd="sng" algn="ctr">
                      <a:solidFill>
                        <a:schemeClr val="bg1">
                          <a:lumMod val="95000"/>
                        </a:schemeClr>
                      </a:solidFill>
                      <a:prstDash val="solid"/>
                      <a:round/>
                      <a:headEnd type="none" w="med" len="med"/>
                      <a:tailEnd type="none" w="med" len="med"/>
                    </a:lnR>
                    <a:solidFill>
                      <a:srgbClr val="404040"/>
                    </a:solidFill>
                  </a:tcPr>
                </a:tc>
                <a:tc>
                  <a:txBody>
                    <a:bodyPr/>
                    <a:lstStyle/>
                    <a:p>
                      <a:pPr>
                        <a:spcAft>
                          <a:spcPts val="600"/>
                        </a:spcAft>
                      </a:pPr>
                      <a:r>
                        <a:rPr lang="en-US" sz="2000" b="1" kern="1200" dirty="0" smtClean="0">
                          <a:solidFill>
                            <a:schemeClr val="bg1">
                              <a:lumMod val="95000"/>
                            </a:schemeClr>
                          </a:solidFill>
                          <a:effectLst/>
                          <a:latin typeface="Futura Std Medium" panose="020B0502020204020303" pitchFamily="34" charset="0"/>
                          <a:ea typeface="+mn-ea"/>
                          <a:cs typeface="+mn-cs"/>
                        </a:rPr>
                        <a:t>SEM Planning</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SEM Dashboard</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Environmental Scanning</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Strategy Identification </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Education Program Data and Metrics</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Resource</a:t>
                      </a:r>
                      <a:r>
                        <a:rPr lang="en-US" sz="1800" b="0" kern="1200" baseline="0" dirty="0" smtClean="0">
                          <a:solidFill>
                            <a:schemeClr val="bg1">
                              <a:lumMod val="95000"/>
                            </a:schemeClr>
                          </a:solidFill>
                          <a:effectLst/>
                          <a:latin typeface="Futura Std Light" panose="020B0402020204020303" pitchFamily="34" charset="0"/>
                          <a:ea typeface="+mn-ea"/>
                          <a:cs typeface="+mn-cs"/>
                        </a:rPr>
                        <a:t> Prioritization and Alignment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bg1">
                              <a:lumMod val="95000"/>
                            </a:schemeClr>
                          </a:solidFill>
                          <a:effectLst/>
                          <a:latin typeface="Futura Std Light" panose="020B0402020204020303" pitchFamily="34" charset="0"/>
                          <a:ea typeface="+mn-ea"/>
                          <a:cs typeface="+mn-cs"/>
                        </a:rPr>
                        <a:t>Broadening Campus and Community Engagement</a:t>
                      </a:r>
                    </a:p>
                    <a:p>
                      <a:pPr marL="285750" indent="-285750">
                        <a:buFont typeface="Arial" panose="020B0604020202020204" pitchFamily="34" charset="0"/>
                        <a:buChar char="•"/>
                      </a:pPr>
                      <a:r>
                        <a:rPr lang="en-US" sz="1800" b="0" kern="1200" dirty="0" smtClean="0">
                          <a:solidFill>
                            <a:schemeClr val="bg1">
                              <a:lumMod val="95000"/>
                            </a:schemeClr>
                          </a:solidFill>
                          <a:effectLst/>
                          <a:latin typeface="Futura Std Light" panose="020B0402020204020303" pitchFamily="34" charset="0"/>
                          <a:ea typeface="+mn-ea"/>
                          <a:cs typeface="+mn-cs"/>
                        </a:rPr>
                        <a:t>SEM Plan (Draft Deliverable)</a:t>
                      </a:r>
                    </a:p>
                  </a:txBody>
                  <a:tcPr marL="137160" marR="137160" marT="137160" marB="137160">
                    <a:lnL w="38100" cap="flat" cmpd="sng" algn="ctr">
                      <a:solidFill>
                        <a:schemeClr val="bg1">
                          <a:lumMod val="95000"/>
                        </a:schemeClr>
                      </a:solidFill>
                      <a:prstDash val="solid"/>
                      <a:round/>
                      <a:headEnd type="none" w="med" len="med"/>
                      <a:tailEnd type="none" w="med" len="med"/>
                    </a:lnL>
                    <a:solidFill>
                      <a:srgbClr val="404040"/>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
        <p:nvSpPr>
          <p:cNvPr id="3" name="Right Arrow 2"/>
          <p:cNvSpPr/>
          <p:nvPr/>
        </p:nvSpPr>
        <p:spPr>
          <a:xfrm>
            <a:off x="595010" y="2036620"/>
            <a:ext cx="544748" cy="638486"/>
          </a:xfrm>
          <a:prstGeom prst="rightArrow">
            <a:avLst/>
          </a:prstGeom>
          <a:solidFill>
            <a:srgbClr val="A7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8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008" y="1867714"/>
            <a:ext cx="6729046" cy="4572005"/>
          </a:xfrm>
        </p:spPr>
        <p:txBody>
          <a:bodyPr>
            <a:noAutofit/>
          </a:bodyPr>
          <a:lstStyle/>
          <a:p>
            <a:pPr algn="l">
              <a:lnSpc>
                <a:spcPct val="100000"/>
              </a:lnSpc>
            </a:pPr>
            <a:r>
              <a:rPr lang="en-US" sz="4200" b="1" dirty="0" smtClean="0">
                <a:solidFill>
                  <a:srgbClr val="262726"/>
                </a:solidFill>
                <a:latin typeface="Futura Std Medium" panose="020B0502020204020303" pitchFamily="34" charset="0"/>
              </a:rPr>
              <a:t>PHASE 1:</a:t>
            </a:r>
            <a:r>
              <a:rPr lang="en-US" sz="4200" b="1" dirty="0" smtClean="0">
                <a:solidFill>
                  <a:srgbClr val="404040"/>
                </a:solidFill>
                <a:latin typeface="Futura Std Medium" panose="020B0502020204020303" pitchFamily="34" charset="0"/>
              </a:rPr>
              <a:t/>
            </a:r>
            <a:br>
              <a:rPr lang="en-US" sz="4200" b="1" dirty="0" smtClean="0">
                <a:solidFill>
                  <a:srgbClr val="404040"/>
                </a:solidFill>
                <a:latin typeface="Futura Std Medium" panose="020B0502020204020303" pitchFamily="34" charset="0"/>
              </a:rPr>
            </a:br>
            <a:r>
              <a:rPr lang="en-US" sz="4200" dirty="0" smtClean="0">
                <a:solidFill>
                  <a:srgbClr val="A71919"/>
                </a:solidFill>
                <a:latin typeface="Futura Std Medium" panose="020B0502020204020303" pitchFamily="34" charset="0"/>
              </a:rPr>
              <a:t>Five Areas of First Focus</a:t>
            </a:r>
            <a:r>
              <a:rPr lang="en-US" sz="4200" dirty="0" smtClean="0">
                <a:solidFill>
                  <a:srgbClr val="404040"/>
                </a:solidFill>
                <a:latin typeface="Futura Std Medium" panose="020B0502020204020303" pitchFamily="34" charset="0"/>
              </a:rPr>
              <a:t/>
            </a:r>
            <a:br>
              <a:rPr lang="en-US" sz="4200" dirty="0" smtClean="0">
                <a:solidFill>
                  <a:srgbClr val="404040"/>
                </a:solidFill>
                <a:latin typeface="Futura Std Medium" panose="020B0502020204020303" pitchFamily="34" charset="0"/>
              </a:rPr>
            </a:br>
            <a:r>
              <a:rPr lang="en-US" sz="3200" dirty="0">
                <a:solidFill>
                  <a:srgbClr val="404040"/>
                </a:solidFill>
                <a:latin typeface="Futura Std Medium" panose="020B0502020204020303" pitchFamily="34" charset="0"/>
              </a:rPr>
              <a:t/>
            </a:r>
            <a:br>
              <a:rPr lang="en-US" sz="3200" dirty="0">
                <a:solidFill>
                  <a:srgbClr val="404040"/>
                </a:solidFill>
                <a:latin typeface="Futura Std Medium" panose="020B0502020204020303" pitchFamily="34" charset="0"/>
              </a:rPr>
            </a:br>
            <a:r>
              <a:rPr lang="en-US" sz="2800" dirty="0">
                <a:solidFill>
                  <a:srgbClr val="404040"/>
                </a:solidFill>
                <a:latin typeface="Futura Std Medium" panose="020B0502020204020303" pitchFamily="34" charset="0"/>
              </a:rPr>
              <a:t>Diversity and Equity (</a:t>
            </a:r>
            <a:r>
              <a:rPr lang="en-US" sz="2800" dirty="0" smtClean="0">
                <a:solidFill>
                  <a:srgbClr val="404040"/>
                </a:solidFill>
                <a:latin typeface="Futura Std Medium" panose="020B0502020204020303" pitchFamily="34" charset="0"/>
              </a:rPr>
              <a:t>integrated)</a:t>
            </a:r>
            <a:br>
              <a:rPr lang="en-US" sz="2800" dirty="0" smtClean="0">
                <a:solidFill>
                  <a:srgbClr val="404040"/>
                </a:solidFill>
                <a:latin typeface="Futura Std Medium" panose="020B0502020204020303" pitchFamily="34" charset="0"/>
              </a:rPr>
            </a:br>
            <a:r>
              <a:rPr lang="en-US" sz="2800" dirty="0" smtClean="0">
                <a:solidFill>
                  <a:srgbClr val="404040"/>
                </a:solidFill>
                <a:latin typeface="Futura Std Medium" panose="020B0502020204020303" pitchFamily="34" charset="0"/>
              </a:rPr>
              <a:t>Student Funding</a:t>
            </a:r>
            <a:br>
              <a:rPr lang="en-US" sz="2800" dirty="0" smtClean="0">
                <a:solidFill>
                  <a:srgbClr val="404040"/>
                </a:solidFill>
                <a:latin typeface="Futura Std Medium" panose="020B0502020204020303" pitchFamily="34" charset="0"/>
              </a:rPr>
            </a:br>
            <a:r>
              <a:rPr lang="en-US" sz="2800" dirty="0" smtClean="0">
                <a:solidFill>
                  <a:srgbClr val="404040"/>
                </a:solidFill>
                <a:latin typeface="Futura Std Medium" panose="020B0502020204020303" pitchFamily="34" charset="0"/>
              </a:rPr>
              <a:t>High School Outreach</a:t>
            </a:r>
            <a:br>
              <a:rPr lang="en-US" sz="2800" dirty="0" smtClean="0">
                <a:solidFill>
                  <a:srgbClr val="404040"/>
                </a:solidFill>
                <a:latin typeface="Futura Std Medium" panose="020B0502020204020303" pitchFamily="34" charset="0"/>
              </a:rPr>
            </a:br>
            <a:r>
              <a:rPr lang="en-US" sz="2800" dirty="0" smtClean="0">
                <a:solidFill>
                  <a:srgbClr val="404040"/>
                </a:solidFill>
                <a:latin typeface="Futura Std Medium" panose="020B0502020204020303" pitchFamily="34" charset="0"/>
              </a:rPr>
              <a:t>Transitional Studies</a:t>
            </a:r>
            <a:br>
              <a:rPr lang="en-US" sz="2800" dirty="0" smtClean="0">
                <a:solidFill>
                  <a:srgbClr val="404040"/>
                </a:solidFill>
                <a:latin typeface="Futura Std Medium" panose="020B0502020204020303" pitchFamily="34" charset="0"/>
              </a:rPr>
            </a:br>
            <a:r>
              <a:rPr lang="en-US" sz="2800" dirty="0" smtClean="0">
                <a:solidFill>
                  <a:srgbClr val="404040"/>
                </a:solidFill>
                <a:latin typeface="Futura Std Medium" panose="020B0502020204020303" pitchFamily="34" charset="0"/>
              </a:rPr>
              <a:t>Retention and Completion</a:t>
            </a:r>
            <a:br>
              <a:rPr lang="en-US" sz="2800" dirty="0" smtClean="0">
                <a:solidFill>
                  <a:srgbClr val="404040"/>
                </a:solidFill>
                <a:latin typeface="Futura Std Medium" panose="020B0502020204020303" pitchFamily="34" charset="0"/>
              </a:rPr>
            </a:br>
            <a:r>
              <a:rPr lang="en-US" sz="3200" dirty="0" smtClean="0">
                <a:solidFill>
                  <a:srgbClr val="404040"/>
                </a:solidFill>
                <a:latin typeface="Futura Std Medium" panose="020B0502020204020303" pitchFamily="34" charset="0"/>
              </a:rPr>
              <a:t/>
            </a:r>
            <a:br>
              <a:rPr lang="en-US" sz="3200" dirty="0" smtClean="0">
                <a:solidFill>
                  <a:srgbClr val="404040"/>
                </a:solidFill>
                <a:latin typeface="Futura Std Medium" panose="020B0502020204020303" pitchFamily="34" charset="0"/>
              </a:rPr>
            </a:br>
            <a:endParaRPr lang="en-US" sz="3200" dirty="0">
              <a:solidFill>
                <a:srgbClr val="404040"/>
              </a:solidFill>
              <a:latin typeface="Futura Std Medium" panose="020B0502020204020303" pitchFamily="34" charset="0"/>
            </a:endParaRPr>
          </a:p>
        </p:txBody>
      </p:sp>
      <p:cxnSp>
        <p:nvCxnSpPr>
          <p:cNvPr id="6" name="Straight Connector 5"/>
          <p:cNvCxnSpPr/>
          <p:nvPr/>
        </p:nvCxnSpPr>
        <p:spPr>
          <a:xfrm>
            <a:off x="1534008" y="2989604"/>
            <a:ext cx="603114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Tree>
    <p:extLst>
      <p:ext uri="{BB962C8B-B14F-4D97-AF65-F5344CB8AC3E}">
        <p14:creationId xmlns:p14="http://schemas.microsoft.com/office/powerpoint/2010/main" val="352433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008" y="2393011"/>
            <a:ext cx="6729046" cy="1292315"/>
          </a:xfrm>
        </p:spPr>
        <p:txBody>
          <a:bodyPr>
            <a:noAutofit/>
          </a:bodyPr>
          <a:lstStyle/>
          <a:p>
            <a:pPr algn="l"/>
            <a:r>
              <a:rPr lang="en-US" sz="4200" b="1" dirty="0" smtClean="0">
                <a:solidFill>
                  <a:srgbClr val="262726"/>
                </a:solidFill>
                <a:latin typeface="Futura Std Medium" panose="020B0502020204020303" pitchFamily="34" charset="0"/>
              </a:rPr>
              <a:t>SEM FIRST FOCUS</a:t>
            </a:r>
            <a:r>
              <a:rPr lang="en-US" sz="4200" dirty="0" smtClean="0">
                <a:solidFill>
                  <a:srgbClr val="262726"/>
                </a:solidFill>
                <a:latin typeface="Futura Std Medium" panose="020B0502020204020303" pitchFamily="34" charset="0"/>
              </a:rPr>
              <a:t/>
            </a:r>
            <a:br>
              <a:rPr lang="en-US" sz="4200" dirty="0" smtClean="0">
                <a:solidFill>
                  <a:srgbClr val="262726"/>
                </a:solidFill>
                <a:latin typeface="Futura Std Medium" panose="020B0502020204020303" pitchFamily="34" charset="0"/>
              </a:rPr>
            </a:br>
            <a:r>
              <a:rPr lang="en-US" sz="4200" dirty="0" smtClean="0">
                <a:solidFill>
                  <a:srgbClr val="A71919"/>
                </a:solidFill>
                <a:latin typeface="Futura Std Medium" panose="020B0502020204020303" pitchFamily="34" charset="0"/>
              </a:rPr>
              <a:t>Student Funding Goal</a:t>
            </a:r>
            <a:endParaRPr lang="en-US" sz="4200" dirty="0">
              <a:solidFill>
                <a:srgbClr val="A71919"/>
              </a:solidFill>
              <a:latin typeface="Futura Std Medium" panose="020B0502020204020303" pitchFamily="34" charset="0"/>
            </a:endParaRPr>
          </a:p>
        </p:txBody>
      </p:sp>
      <p:cxnSp>
        <p:nvCxnSpPr>
          <p:cNvPr id="5" name="Straight Connector 4"/>
          <p:cNvCxnSpPr/>
          <p:nvPr/>
        </p:nvCxnSpPr>
        <p:spPr>
          <a:xfrm>
            <a:off x="1673155" y="3720833"/>
            <a:ext cx="603114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534008" y="3828148"/>
            <a:ext cx="6170296" cy="1345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smtClean="0">
                <a:solidFill>
                  <a:srgbClr val="404040"/>
                </a:solidFill>
                <a:latin typeface="Futura Std Light" panose="020B0402020204020303" pitchFamily="34" charset="0"/>
              </a:rPr>
              <a:t>Increase percent of students receiving funding from 46% to 60% by 2020. </a:t>
            </a:r>
            <a:endParaRPr lang="en-US" sz="2600" dirty="0">
              <a:solidFill>
                <a:srgbClr val="404040"/>
              </a:solidFill>
              <a:latin typeface="Futura Std Light" panose="020B04020202040203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82" y="327496"/>
            <a:ext cx="3970857" cy="1056248"/>
          </a:xfrm>
          <a:prstGeom prst="rect">
            <a:avLst/>
          </a:prstGeom>
        </p:spPr>
      </p:pic>
    </p:spTree>
    <p:extLst>
      <p:ext uri="{BB962C8B-B14F-4D97-AF65-F5344CB8AC3E}">
        <p14:creationId xmlns:p14="http://schemas.microsoft.com/office/powerpoint/2010/main" val="3228211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8563</TotalTime>
  <Words>1465</Words>
  <Application>Microsoft Office PowerPoint</Application>
  <PresentationFormat>Widescreen</PresentationFormat>
  <Paragraphs>312</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Wingdings</vt:lpstr>
      <vt:lpstr>Futura Std Condensed Light</vt:lpstr>
      <vt:lpstr>Calibri</vt:lpstr>
      <vt:lpstr>13</vt:lpstr>
      <vt:lpstr>Times New Roman</vt:lpstr>
      <vt:lpstr>Calibri Light</vt:lpstr>
      <vt:lpstr>Futura Std Light</vt:lpstr>
      <vt:lpstr>Futura Std Medium</vt:lpstr>
      <vt:lpstr>Futura Std Condensed</vt:lpstr>
      <vt:lpstr>Office Theme</vt:lpstr>
      <vt:lpstr>Strategic Enrollment Management</vt:lpstr>
      <vt:lpstr>PowerPoint Presentation</vt:lpstr>
      <vt:lpstr>SEM Teams</vt:lpstr>
      <vt:lpstr>SEM ACTIVITIES</vt:lpstr>
      <vt:lpstr>PowerPoint Presentation</vt:lpstr>
      <vt:lpstr>SEM PLANNING</vt:lpstr>
      <vt:lpstr>SEM COUNCIL TIMELINE</vt:lpstr>
      <vt:lpstr>PHASE 1: Five Areas of First Focus  Diversity and Equity (integrated) Student Funding High School Outreach Transitional Studies Retention and Completion  </vt:lpstr>
      <vt:lpstr>SEM FIRST FOCUS Student Funding Goal</vt:lpstr>
      <vt:lpstr>PowerPoint Presentation</vt:lpstr>
      <vt:lpstr>PowerPoint Presentation</vt:lpstr>
      <vt:lpstr>STUDENT FUNDING  EARLY RESULTS</vt:lpstr>
      <vt:lpstr>SEM FIRST FOCUS High School Outreach Goal</vt:lpstr>
      <vt:lpstr>PowerPoint Presentation</vt:lpstr>
      <vt:lpstr>PowerPoint Presentation</vt:lpstr>
      <vt:lpstr>SEM FIRST FOCUS Transitional Studies Goal</vt:lpstr>
      <vt:lpstr>PowerPoint Presentation</vt:lpstr>
      <vt:lpstr>PowerPoint Presentation</vt:lpstr>
      <vt:lpstr>SEM FIRST FOCUS Retention and Completion Goal</vt:lpstr>
      <vt:lpstr>PowerPoint Presentation</vt:lpstr>
      <vt:lpstr>PowerPoint Presentation</vt:lpstr>
      <vt:lpstr>RESOURCES REQUIRED</vt:lpstr>
      <vt:lpstr> "My advice would be to not be afraid to reach out to teachers/staff for help because they really are there to help you succeed, and genuinely care about their students! I have experienced it for myself firsthand.”        Athena Harper, EvCC Student</vt:lpstr>
    </vt:vector>
  </TitlesOfParts>
  <Company>Everett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FOCUS</dc:title>
  <dc:creator>Carissa Walker</dc:creator>
  <cp:lastModifiedBy>Lisa Jones</cp:lastModifiedBy>
  <cp:revision>176</cp:revision>
  <cp:lastPrinted>2017-07-07T22:17:40Z</cp:lastPrinted>
  <dcterms:created xsi:type="dcterms:W3CDTF">2017-02-16T19:05:01Z</dcterms:created>
  <dcterms:modified xsi:type="dcterms:W3CDTF">2017-09-08T21:22:01Z</dcterms:modified>
</cp:coreProperties>
</file>