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Amatic SC"/>
      <p:regular r:id="rId20"/>
      <p:bold r:id="rId21"/>
    </p:embeddedFont>
    <p:embeddedFont>
      <p:font typeface="Source Code Pro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maticSC-regular.fntdata"/><Relationship Id="rId11" Type="http://schemas.openxmlformats.org/officeDocument/2006/relationships/slide" Target="slides/slide6.xml"/><Relationship Id="rId22" Type="http://schemas.openxmlformats.org/officeDocument/2006/relationships/font" Target="fonts/SourceCodePro-regular.fntdata"/><Relationship Id="rId10" Type="http://schemas.openxmlformats.org/officeDocument/2006/relationships/slide" Target="slides/slide5.xml"/><Relationship Id="rId21" Type="http://schemas.openxmlformats.org/officeDocument/2006/relationships/font" Target="fonts/AmaticSC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SourceCodePr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131a5c950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131a5c950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131a5c950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131a5c950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131a5c950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131a5c950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131a5c950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131a5c950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131a5c950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131a5c950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5131a5c950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5131a5c950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131a5c950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131a5c950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131a5c950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131a5c950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131a5c950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5131a5c950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131a5c950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131a5c950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131a5c950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131a5c950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131a5c950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131a5c950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131a5c950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131a5c950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True Connections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Tips &amp; Tricks to Know Each Student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526075" y="535625"/>
            <a:ext cx="7948500" cy="411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Be prepared, structured and take notes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311700" y="292850"/>
            <a:ext cx="35238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Tips &amp; Tricks</a:t>
            </a:r>
            <a:endParaRPr/>
          </a:p>
        </p:txBody>
      </p:sp>
      <p:pic>
        <p:nvPicPr>
          <p:cNvPr id="121" name="Google Shape;121;p23"/>
          <p:cNvPicPr preferRelativeResize="0"/>
          <p:nvPr/>
        </p:nvPicPr>
        <p:blipFill rotWithShape="1">
          <a:blip r:embed="rId3">
            <a:alphaModFix/>
          </a:blip>
          <a:srcRect b="14768" l="0" r="2496" t="4266"/>
          <a:stretch/>
        </p:blipFill>
        <p:spPr>
          <a:xfrm>
            <a:off x="4526225" y="292850"/>
            <a:ext cx="4133505" cy="4441751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2" name="Google Shape;122;p23"/>
          <p:cNvSpPr txBox="1"/>
          <p:nvPr/>
        </p:nvSpPr>
        <p:spPr>
          <a:xfrm>
            <a:off x="311700" y="1176475"/>
            <a:ext cx="3973200" cy="20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●"/>
            </a:pPr>
            <a:r>
              <a:rPr b="1" lang="en">
                <a:latin typeface="Source Code Pro"/>
                <a:ea typeface="Source Code Pro"/>
                <a:cs typeface="Source Code Pro"/>
                <a:sym typeface="Source Code Pro"/>
              </a:rPr>
              <a:t>DO: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Know who are meeting with, what the structure of your one-on-ones looks like.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●"/>
            </a:pPr>
            <a:r>
              <a:rPr b="1" lang="en">
                <a:latin typeface="Source Code Pro"/>
                <a:ea typeface="Source Code Pro"/>
                <a:cs typeface="Source Code Pro"/>
                <a:sym typeface="Source Code Pro"/>
              </a:rPr>
              <a:t>Don’t: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Double book yourself or take hallway questions during your one-on-one. Show the student their time matters to you.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311700" y="292850"/>
            <a:ext cx="35238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Tips &amp; Tricks</a:t>
            </a:r>
            <a:endParaRPr/>
          </a:p>
        </p:txBody>
      </p:sp>
      <p:sp>
        <p:nvSpPr>
          <p:cNvPr id="128" name="Google Shape;128;p24"/>
          <p:cNvSpPr txBox="1"/>
          <p:nvPr/>
        </p:nvSpPr>
        <p:spPr>
          <a:xfrm>
            <a:off x="311700" y="1176475"/>
            <a:ext cx="3973200" cy="34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●"/>
            </a:pPr>
            <a:r>
              <a:rPr b="1" lang="en">
                <a:latin typeface="Source Code Pro"/>
                <a:ea typeface="Source Code Pro"/>
                <a:cs typeface="Source Code Pro"/>
                <a:sym typeface="Source Code Pro"/>
              </a:rPr>
              <a:t>DO: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Keep notes. Student names, canvas photo, pathway, personality type.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Amatic SC"/>
                <a:ea typeface="Amatic SC"/>
                <a:cs typeface="Amatic SC"/>
                <a:sym typeface="Amatic SC"/>
              </a:rPr>
              <a:t>#1 thing to remember about “remembering” </a:t>
            </a:r>
            <a:endParaRPr sz="36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Amatic SC"/>
                <a:ea typeface="Amatic SC"/>
                <a:cs typeface="Amatic SC"/>
                <a:sym typeface="Amatic SC"/>
              </a:rPr>
              <a:t>is that we will forget. </a:t>
            </a:r>
            <a:endParaRPr sz="36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Amatic SC"/>
                <a:ea typeface="Amatic SC"/>
                <a:cs typeface="Amatic SC"/>
                <a:sym typeface="Amatic SC"/>
              </a:rPr>
              <a:t>Keep notes!</a:t>
            </a:r>
            <a:endParaRPr sz="36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29" name="Google Shape;129;p24"/>
          <p:cNvPicPr preferRelativeResize="0"/>
          <p:nvPr/>
        </p:nvPicPr>
        <p:blipFill rotWithShape="1">
          <a:blip r:embed="rId3">
            <a:alphaModFix/>
          </a:blip>
          <a:srcRect b="40793" l="0" r="0" t="0"/>
          <a:stretch/>
        </p:blipFill>
        <p:spPr>
          <a:xfrm>
            <a:off x="4360800" y="207812"/>
            <a:ext cx="4505825" cy="4727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/>
          <p:nvPr>
            <p:ph type="title"/>
          </p:nvPr>
        </p:nvSpPr>
        <p:spPr>
          <a:xfrm>
            <a:off x="311700" y="292850"/>
            <a:ext cx="35238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Tips &amp; Tricks</a:t>
            </a:r>
            <a:endParaRPr/>
          </a:p>
        </p:txBody>
      </p:sp>
      <p:sp>
        <p:nvSpPr>
          <p:cNvPr id="135" name="Google Shape;135;p25"/>
          <p:cNvSpPr txBox="1"/>
          <p:nvPr/>
        </p:nvSpPr>
        <p:spPr>
          <a:xfrm>
            <a:off x="2913350" y="292850"/>
            <a:ext cx="58098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●"/>
            </a:pPr>
            <a:r>
              <a:rPr b="1" lang="en">
                <a:latin typeface="Source Code Pro"/>
                <a:ea typeface="Source Code Pro"/>
                <a:cs typeface="Source Code Pro"/>
                <a:sym typeface="Source Code Pro"/>
              </a:rPr>
              <a:t>DO: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Keep track. I use a spreadsheet but use whatever tools you can.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36" name="Google Shape;13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52300"/>
            <a:ext cx="8839206" cy="3373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/>
          <p:nvPr>
            <p:ph type="title"/>
          </p:nvPr>
        </p:nvSpPr>
        <p:spPr>
          <a:xfrm>
            <a:off x="1172550" y="1689900"/>
            <a:ext cx="3801300" cy="176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 you! </a:t>
            </a:r>
            <a:endParaRPr sz="6000"/>
          </a:p>
        </p:txBody>
      </p:sp>
      <p:pic>
        <p:nvPicPr>
          <p:cNvPr id="142" name="Google Shape;14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2975" y="353588"/>
            <a:ext cx="3438150" cy="443632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571500" y="669075"/>
            <a:ext cx="7917300" cy="3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33400" lvl="0" marL="457200" rtl="0" algn="ctr">
              <a:spcBef>
                <a:spcPts val="0"/>
              </a:spcBef>
              <a:spcAft>
                <a:spcPts val="0"/>
              </a:spcAft>
              <a:buSzPts val="4800"/>
              <a:buAutoNum type="arabicPeriod"/>
            </a:pPr>
            <a:r>
              <a:rPr lang="en"/>
              <a:t>Activities that stimulate Creative, introspective and aspirational sharing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Examples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585300" y="1298400"/>
            <a:ext cx="71508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Creative - Introspective - Aspiration</a:t>
            </a:r>
            <a:endParaRPr sz="2400"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Personal Flags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Personal Shields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SMART Goals 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Personal Flag Activity</a:t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778398" y="821025"/>
            <a:ext cx="3173577" cy="410697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5277448" y="807126"/>
            <a:ext cx="3185702" cy="412264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idx="2" type="body"/>
          </p:nvPr>
        </p:nvSpPr>
        <p:spPr>
          <a:xfrm>
            <a:off x="4863300" y="81662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 sz="1400"/>
              <a:t>This is a creative activity, with open </a:t>
            </a:r>
            <a:r>
              <a:rPr b="1" lang="en" sz="1400"/>
              <a:t>interpretations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 sz="1400"/>
              <a:t>Recommend doing it in class. You can collect the art and use in one-on-ones.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 sz="1400"/>
              <a:t>Great way for students to learn about other students. Build community in class.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 sz="1400"/>
              <a:t>Always acknowledge and thank everyone who shares.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 sz="1400"/>
              <a:t>Share your own.</a:t>
            </a:r>
            <a:endParaRPr b="1" sz="1400"/>
          </a:p>
        </p:txBody>
      </p:sp>
      <p:pic>
        <p:nvPicPr>
          <p:cNvPr id="81" name="Google Shape;81;p17"/>
          <p:cNvPicPr preferRelativeResize="0"/>
          <p:nvPr/>
        </p:nvPicPr>
        <p:blipFill rotWithShape="1">
          <a:blip r:embed="rId3">
            <a:alphaModFix/>
          </a:blip>
          <a:srcRect b="32537" l="12184" r="35475" t="29693"/>
          <a:stretch/>
        </p:blipFill>
        <p:spPr>
          <a:xfrm rot="5400000">
            <a:off x="241352" y="485549"/>
            <a:ext cx="4271448" cy="398899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>
            <p:ph type="title"/>
          </p:nvPr>
        </p:nvSpPr>
        <p:spPr>
          <a:xfrm>
            <a:off x="4572000" y="76525"/>
            <a:ext cx="4045200" cy="96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Things to Note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59525" y="3969400"/>
            <a:ext cx="29883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Personal Shields</a:t>
            </a: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 rotWithShape="1">
          <a:blip r:embed="rId3">
            <a:alphaModFix/>
          </a:blip>
          <a:srcRect b="16783" l="14363" r="11594" t="24472"/>
          <a:stretch/>
        </p:blipFill>
        <p:spPr>
          <a:xfrm rot="10800000">
            <a:off x="684746" y="248677"/>
            <a:ext cx="3623652" cy="372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 rotWithShape="1">
          <a:blip r:embed="rId4">
            <a:alphaModFix/>
          </a:blip>
          <a:srcRect b="16924" l="13363" r="11936" t="25352"/>
          <a:stretch/>
        </p:blipFill>
        <p:spPr>
          <a:xfrm rot="10800000">
            <a:off x="4629376" y="200872"/>
            <a:ext cx="3634649" cy="3634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 rotWithShape="1">
          <a:blip r:embed="rId4">
            <a:alphaModFix/>
          </a:blip>
          <a:srcRect b="73683" l="13363" r="8802" t="13556"/>
          <a:stretch/>
        </p:blipFill>
        <p:spPr>
          <a:xfrm rot="10800000">
            <a:off x="3436776" y="3835523"/>
            <a:ext cx="5563724" cy="1180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4703600" y="312850"/>
            <a:ext cx="4045200" cy="99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Things to Note</a:t>
            </a:r>
            <a:endParaRPr/>
          </a:p>
        </p:txBody>
      </p:sp>
      <p:sp>
        <p:nvSpPr>
          <p:cNvPr id="96" name="Google Shape;96;p19"/>
          <p:cNvSpPr txBox="1"/>
          <p:nvPr>
            <p:ph idx="2" type="body"/>
          </p:nvPr>
        </p:nvSpPr>
        <p:spPr>
          <a:xfrm>
            <a:off x="4783725" y="1307650"/>
            <a:ext cx="4169100" cy="227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 sz="1400"/>
              <a:t>You can customize your questions.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 sz="1400"/>
              <a:t>Always acknowledge and thank them who shares.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 sz="1400"/>
              <a:t>Make sure they number their answers/drawings with question.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 sz="1400"/>
              <a:t>Keep a copy for records if it helps you.</a:t>
            </a:r>
            <a:endParaRPr b="1" sz="1400"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978" y="598450"/>
            <a:ext cx="3464169" cy="3695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221463" y="12067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SMART Goals</a:t>
            </a:r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250" y="921675"/>
            <a:ext cx="7152625" cy="402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4438225" y="54600"/>
            <a:ext cx="4045200" cy="99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Things to Note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9" name="Google Shape;109;p21"/>
          <p:cNvSpPr txBox="1"/>
          <p:nvPr>
            <p:ph idx="2" type="body"/>
          </p:nvPr>
        </p:nvSpPr>
        <p:spPr>
          <a:xfrm>
            <a:off x="4784250" y="1049400"/>
            <a:ext cx="4169100" cy="286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 sz="1400"/>
              <a:t>Customize the theme of the goals, is this for a class goal, personal goal, career goal?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 sz="1400"/>
              <a:t>Always acknowledge and thank them who shares.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 sz="1400"/>
              <a:t>There is a ton of worksheets and resources online for SMART Goals, use them! 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 sz="1400"/>
              <a:t>Keep a copy for records if it helps you.</a:t>
            </a:r>
            <a:endParaRPr b="1" sz="1400"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50" y="342913"/>
            <a:ext cx="4420101" cy="4135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